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32"/>
  </p:notesMasterIdLst>
  <p:sldIdLst>
    <p:sldId id="256" r:id="rId2"/>
    <p:sldId id="259" r:id="rId3"/>
    <p:sldId id="260" r:id="rId4"/>
    <p:sldId id="275" r:id="rId5"/>
    <p:sldId id="276" r:id="rId6"/>
    <p:sldId id="277" r:id="rId7"/>
    <p:sldId id="295" r:id="rId8"/>
    <p:sldId id="269" r:id="rId9"/>
    <p:sldId id="292" r:id="rId10"/>
    <p:sldId id="278" r:id="rId11"/>
    <p:sldId id="279" r:id="rId12"/>
    <p:sldId id="296" r:id="rId13"/>
    <p:sldId id="297" r:id="rId14"/>
    <p:sldId id="270" r:id="rId15"/>
    <p:sldId id="286" r:id="rId16"/>
    <p:sldId id="285" r:id="rId17"/>
    <p:sldId id="281" r:id="rId18"/>
    <p:sldId id="293" r:id="rId19"/>
    <p:sldId id="294" r:id="rId20"/>
    <p:sldId id="267" r:id="rId21"/>
    <p:sldId id="291" r:id="rId22"/>
    <p:sldId id="282" r:id="rId23"/>
    <p:sldId id="283" r:id="rId24"/>
    <p:sldId id="271" r:id="rId25"/>
    <p:sldId id="284" r:id="rId26"/>
    <p:sldId id="272" r:id="rId27"/>
    <p:sldId id="287" r:id="rId28"/>
    <p:sldId id="288" r:id="rId29"/>
    <p:sldId id="273" r:id="rId30"/>
    <p:sldId id="290" r:id="rId3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A3A"/>
    <a:srgbClr val="ED3227"/>
    <a:srgbClr val="FF9D38"/>
    <a:srgbClr val="F5C638"/>
    <a:srgbClr val="FB405D"/>
    <a:srgbClr val="DA4818"/>
    <a:srgbClr val="231F20"/>
    <a:srgbClr val="F23C00"/>
    <a:srgbClr val="383637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21" autoAdjust="0"/>
    <p:restoredTop sz="94643"/>
  </p:normalViewPr>
  <p:slideViewPr>
    <p:cSldViewPr snapToGrid="0" snapToObjects="1">
      <p:cViewPr varScale="1">
        <p:scale>
          <a:sx n="67" d="100"/>
          <a:sy n="67" d="100"/>
        </p:scale>
        <p:origin x="1026" y="72"/>
      </p:cViewPr>
      <p:guideLst>
        <p:guide pos="381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1/relationships/chartColorStyle" Target="colors2.xml"/><Relationship Id="rId1" Type="http://schemas.microsoft.com/office/2011/relationships/chartStyle" Target="style2.x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2014年投资回顾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932-478D-AF4C-BA7FE4E2C43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932-478D-AF4C-BA7FE4E2C43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932-478D-AF4C-BA7FE4E2C43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932-478D-AF4C-BA7FE4E2C43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932-478D-AF4C-BA7FE4E2C43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932-478D-AF4C-BA7FE4E2C432}"/>
              </c:ext>
            </c:extLst>
          </c:dPt>
          <c:cat>
            <c:strRef>
              <c:f>Sheet1!$A$2:$A$7</c:f>
              <c:strCache>
                <c:ptCount val="6"/>
                <c:pt idx="0">
                  <c:v>大数据分析</c:v>
                </c:pt>
                <c:pt idx="1">
                  <c:v>医疗消费者参与</c:v>
                </c:pt>
                <c:pt idx="2">
                  <c:v>数字化医疗设备</c:v>
                </c:pt>
                <c:pt idx="3">
                  <c:v>远程医疗</c:v>
                </c:pt>
                <c:pt idx="4">
                  <c:v>个性化医药</c:v>
                </c:pt>
                <c:pt idx="5">
                  <c:v>人口健康管理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3.93</c:v>
                </c:pt>
                <c:pt idx="1">
                  <c:v>3.23</c:v>
                </c:pt>
                <c:pt idx="2">
                  <c:v>3.12</c:v>
                </c:pt>
                <c:pt idx="3">
                  <c:v>2.85</c:v>
                </c:pt>
                <c:pt idx="4">
                  <c:v>2.68</c:v>
                </c:pt>
                <c:pt idx="5">
                  <c:v>2.25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E932-478D-AF4C-BA7FE4E2C4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73-4541-B101-5CEB65D6E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73-4541-B101-5CEB65D6E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5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73-4541-B101-5CEB65D6E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"/>
        <c:overlap val="48"/>
        <c:axId val="-963103472"/>
        <c:axId val="-962746352"/>
      </c:barChart>
      <c:catAx>
        <c:axId val="-963103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62746352"/>
        <c:crosses val="autoZero"/>
        <c:auto val="1"/>
        <c:lblAlgn val="ctr"/>
        <c:lblOffset val="100"/>
        <c:noMultiLvlLbl val="0"/>
      </c:catAx>
      <c:valAx>
        <c:axId val="-96274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963103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6E43C-7785-3A4C-8DD4-BDF7187F5C1E}" type="datetimeFigureOut">
              <a:rPr kumimoji="1" lang="zh-CN" altLang="en-US" smtClean="0"/>
              <a:t>2017/12/14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676E4-F2A4-F74B-B992-13CC51438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7622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948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项目功能</a:t>
            </a:r>
          </a:p>
          <a:p>
            <a:pPr eaLnBrk="1" hangingPunct="1"/>
            <a:r>
              <a:rPr lang="zh-CN" altLang="en-US" dirty="0"/>
              <a:t>项目意义</a:t>
            </a:r>
          </a:p>
          <a:p>
            <a:pPr eaLnBrk="1" hangingPunct="1"/>
            <a:r>
              <a:rPr lang="zh-CN" altLang="en-US" dirty="0"/>
              <a:t>项目应用场景等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71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4938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/>
                </a:solidFill>
              </a:rPr>
              <a:t>采用什么样的技术、方法来实现项目的？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163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各成员的分工情况</a:t>
            </a:r>
          </a:p>
          <a:p>
            <a:pPr eaLnBrk="1" hangingPunct="1"/>
            <a:r>
              <a:rPr lang="zh-CN" altLang="en-US" dirty="0"/>
              <a:t>时间节点安排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676E4-F2A4-F74B-B992-13CC5143865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777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rPr>
              <a:t>Impact</a:t>
            </a:r>
            <a:endParaRPr lang="zh-CN" altLang="en-US" sz="1400" dirty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2" r:id="rId2"/>
    <p:sldLayoutId id="2147483664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hyperlink" Target="http://office.msn.com.cn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hyperlink" Target="http://office.msn.com.cn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hyperlink" Target="http://office.msn.com.c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63380" y="329208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/>
              <a:t>创新杯初审答辩</a:t>
            </a:r>
            <a:endParaRPr lang="en-US" altLang="zh-CN" sz="6000" b="1" dirty="0"/>
          </a:p>
        </p:txBody>
      </p:sp>
      <p:cxnSp>
        <p:nvCxnSpPr>
          <p:cNvPr id="21" name="直接连接符 20"/>
          <p:cNvCxnSpPr/>
          <p:nvPr/>
        </p:nvCxnSpPr>
        <p:spPr>
          <a:xfrm>
            <a:off x="297024" y="5588647"/>
            <a:ext cx="7037631" cy="26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75278" y="5850167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项目成员：</a:t>
            </a:r>
            <a:r>
              <a:rPr lang="en-US" altLang="zh-CN" sz="2000" dirty="0">
                <a:latin typeface="+mj-ea"/>
              </a:rPr>
              <a:t>16211006</a:t>
            </a:r>
            <a:r>
              <a:rPr lang="zh-CN" altLang="en-US" sz="2000" dirty="0">
                <a:latin typeface="+mj-ea"/>
              </a:rPr>
              <a:t> 徐家兴  </a:t>
            </a:r>
            <a:r>
              <a:rPr lang="is-IS" altLang="zh-CN" sz="2000" dirty="0">
                <a:latin typeface="+mj-ea"/>
              </a:rPr>
              <a:t>15241100</a:t>
            </a:r>
            <a:r>
              <a:rPr lang="zh-CN" altLang="en-US" sz="2000" dirty="0">
                <a:latin typeface="+mj-ea"/>
              </a:rPr>
              <a:t> 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62889" y="4353010"/>
            <a:ext cx="4487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/>
              <a:t>基于自然语言处理的“智能问诊”系统</a:t>
            </a:r>
            <a:endParaRPr lang="en-US" altLang="zh-CN" sz="3600" b="1" dirty="0"/>
          </a:p>
        </p:txBody>
      </p:sp>
      <p:sp>
        <p:nvSpPr>
          <p:cNvPr id="4" name="矩形 3"/>
          <p:cNvSpPr/>
          <p:nvPr/>
        </p:nvSpPr>
        <p:spPr>
          <a:xfrm>
            <a:off x="1542518" y="6329608"/>
            <a:ext cx="41040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>
                <a:latin typeface="+mj-ea"/>
              </a:rPr>
              <a:t>16211020</a:t>
            </a:r>
            <a:r>
              <a:rPr lang="zh-CN" altLang="en-US" sz="2000" dirty="0">
                <a:latin typeface="+mj-ea"/>
              </a:rPr>
              <a:t> 许志达  </a:t>
            </a:r>
            <a:r>
              <a:rPr lang="en-US" altLang="zh-CN" sz="2000" dirty="0">
                <a:latin typeface="+mj-ea"/>
              </a:rPr>
              <a:t>16211076</a:t>
            </a:r>
            <a:r>
              <a:rPr lang="zh-CN" altLang="en-US" sz="2000" dirty="0">
                <a:latin typeface="+mj-ea"/>
              </a:rPr>
              <a:t>李想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-462762" y="3917166"/>
            <a:ext cx="2696141" cy="1770611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143803" y="3013853"/>
            <a:ext cx="759562" cy="881092"/>
            <a:chOff x="4028433" y="3340100"/>
            <a:chExt cx="810172" cy="939798"/>
          </a:xfrm>
        </p:grpSpPr>
        <p:sp>
          <p:nvSpPr>
            <p:cNvPr id="15" name="等腰三角形 14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35372" y="3013853"/>
            <a:ext cx="759562" cy="881092"/>
            <a:chOff x="4028433" y="3340100"/>
            <a:chExt cx="810172" cy="939798"/>
          </a:xfrm>
        </p:grpSpPr>
        <p:sp>
          <p:nvSpPr>
            <p:cNvPr id="18" name="等腰三角形 17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80336" y="3013853"/>
            <a:ext cx="759562" cy="881092"/>
            <a:chOff x="4028433" y="3340100"/>
            <a:chExt cx="810172" cy="939798"/>
          </a:xfrm>
        </p:grpSpPr>
        <p:sp>
          <p:nvSpPr>
            <p:cNvPr id="21" name="等腰三角形 20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520227" y="3013853"/>
            <a:ext cx="759562" cy="881092"/>
            <a:chOff x="4028433" y="3340100"/>
            <a:chExt cx="810172" cy="939798"/>
          </a:xfrm>
        </p:grpSpPr>
        <p:sp>
          <p:nvSpPr>
            <p:cNvPr id="24" name="等腰三角形 23"/>
            <p:cNvSpPr/>
            <p:nvPr/>
          </p:nvSpPr>
          <p:spPr>
            <a:xfrm rot="16200000">
              <a:off x="3963620" y="3404913"/>
              <a:ext cx="939798" cy="810172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6200000">
              <a:off x="4129162" y="3481553"/>
              <a:ext cx="761994" cy="656892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04934" y="442093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/>
              <a:t>结构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2229451" y="3244122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01679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2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31969" y="324412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3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978103" y="324412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185146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2" name="矩形 31"/>
          <p:cNvSpPr/>
          <p:nvPr/>
        </p:nvSpPr>
        <p:spPr>
          <a:xfrm>
            <a:off x="2174031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343084" y="3955209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7331969" y="4406193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9700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468588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549444" y="163032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9538329" y="2081310"/>
            <a:ext cx="265799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6362700"/>
            <a:ext cx="12192000" cy="495300"/>
          </a:xfrm>
          <a:prstGeom prst="rect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直角三角形 49"/>
          <p:cNvSpPr/>
          <p:nvPr/>
        </p:nvSpPr>
        <p:spPr>
          <a:xfrm rot="16200000">
            <a:off x="9520624" y="4185958"/>
            <a:ext cx="2022035" cy="3320716"/>
          </a:xfrm>
          <a:prstGeom prst="rtTriangle">
            <a:avLst/>
          </a:prstGeom>
          <a:solidFill>
            <a:srgbClr val="3836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2" name="矩形 4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5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53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816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 rot="16200000">
            <a:off x="8980869" y="2422122"/>
            <a:ext cx="4504116" cy="2496206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6484663" y="2409422"/>
            <a:ext cx="4504116" cy="2496206"/>
          </a:xfrm>
          <a:prstGeom prst="triangle">
            <a:avLst/>
          </a:prstGeom>
          <a:noFill/>
          <a:ln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6200000">
            <a:off x="3988457" y="2409422"/>
            <a:ext cx="4504116" cy="2496206"/>
          </a:xfrm>
          <a:prstGeom prst="triangle">
            <a:avLst/>
          </a:prstGeom>
          <a:noFill/>
          <a:ln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6200000">
            <a:off x="-1003955" y="2409422"/>
            <a:ext cx="4504116" cy="249620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1"/>
          <p:cNvGrpSpPr>
            <a:grpSpLocks noChangeAspect="1"/>
          </p:cNvGrpSpPr>
          <p:nvPr/>
        </p:nvGrpSpPr>
        <p:grpSpPr bwMode="auto">
          <a:xfrm>
            <a:off x="6087993" y="3314109"/>
            <a:ext cx="907982" cy="644666"/>
            <a:chOff x="1407" y="1098"/>
            <a:chExt cx="800" cy="568"/>
          </a:xfrm>
          <a:solidFill>
            <a:srgbClr val="F5C638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21"/>
          <p:cNvGrpSpPr>
            <a:grpSpLocks noChangeAspect="1"/>
          </p:cNvGrpSpPr>
          <p:nvPr/>
        </p:nvGrpSpPr>
        <p:grpSpPr bwMode="auto">
          <a:xfrm>
            <a:off x="1248102" y="3381640"/>
            <a:ext cx="754758" cy="642396"/>
            <a:chOff x="515" y="3088"/>
            <a:chExt cx="665" cy="566"/>
          </a:xfrm>
          <a:solidFill>
            <a:srgbClr val="DA4818"/>
          </a:solidFill>
        </p:grpSpPr>
        <p:sp>
          <p:nvSpPr>
            <p:cNvPr id="26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2"/>
          <p:cNvGrpSpPr>
            <a:grpSpLocks noChangeAspect="1"/>
          </p:cNvGrpSpPr>
          <p:nvPr/>
        </p:nvGrpSpPr>
        <p:grpSpPr bwMode="auto">
          <a:xfrm>
            <a:off x="8649327" y="3309569"/>
            <a:ext cx="907980" cy="644666"/>
            <a:chOff x="4354" y="1098"/>
            <a:chExt cx="800" cy="568"/>
          </a:xfrm>
          <a:solidFill>
            <a:srgbClr val="F67A3A"/>
          </a:solidFill>
        </p:grpSpPr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590065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43" name="矩形 42"/>
          <p:cNvSpPr/>
          <p:nvPr/>
        </p:nvSpPr>
        <p:spPr>
          <a:xfrm>
            <a:off x="2578950" y="3381640"/>
            <a:ext cx="247826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0" name="矩形 4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矩形 5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5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367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2" name="直角三角形 1"/>
          <p:cNvSpPr/>
          <p:nvPr/>
        </p:nvSpPr>
        <p:spPr>
          <a:xfrm flipH="1">
            <a:off x="5216893" y="1357162"/>
            <a:ext cx="6975107" cy="5500838"/>
          </a:xfrm>
          <a:prstGeom prst="rtTriangl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>
            <a:off x="6411432" y="4887816"/>
            <a:ext cx="760396" cy="760396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3</a:t>
            </a:r>
            <a:endParaRPr lang="zh-CN" altLang="en-US" sz="3200" dirty="0"/>
          </a:p>
        </p:txBody>
      </p:sp>
      <p:sp>
        <p:nvSpPr>
          <p:cNvPr id="14" name="菱形 13"/>
          <p:cNvSpPr/>
          <p:nvPr/>
        </p:nvSpPr>
        <p:spPr>
          <a:xfrm>
            <a:off x="7944050" y="3661320"/>
            <a:ext cx="760396" cy="760396"/>
          </a:xfrm>
          <a:prstGeom prst="diamond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2</a:t>
            </a:r>
            <a:endParaRPr lang="zh-CN" altLang="en-US" sz="3200" dirty="0"/>
          </a:p>
        </p:txBody>
      </p:sp>
      <p:sp>
        <p:nvSpPr>
          <p:cNvPr id="15" name="菱形 14"/>
          <p:cNvSpPr/>
          <p:nvPr/>
        </p:nvSpPr>
        <p:spPr>
          <a:xfrm rot="442893">
            <a:off x="9687738" y="2332453"/>
            <a:ext cx="760396" cy="760396"/>
          </a:xfrm>
          <a:prstGeom prst="diamond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84132" y="2420263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20259" y="3272051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99380" y="4123839"/>
            <a:ext cx="4243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8252" y="1993176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提取关键词</a:t>
            </a:r>
          </a:p>
        </p:txBody>
      </p:sp>
      <p:sp>
        <p:nvSpPr>
          <p:cNvPr id="23" name="矩形 22"/>
          <p:cNvSpPr/>
          <p:nvPr/>
        </p:nvSpPr>
        <p:spPr>
          <a:xfrm>
            <a:off x="643002" y="2332746"/>
            <a:ext cx="5722735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将输入的一句话的关键字提取出来，对于对问诊用处不大的词，可以将其忽略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54058" y="3686543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应用机器翻译模型</a:t>
            </a:r>
          </a:p>
        </p:txBody>
      </p:sp>
      <p:sp>
        <p:nvSpPr>
          <p:cNvPr id="25" name="矩形 24"/>
          <p:cNvSpPr/>
          <p:nvPr/>
        </p:nvSpPr>
        <p:spPr>
          <a:xfrm>
            <a:off x="616820" y="3993374"/>
            <a:ext cx="5722735" cy="9042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将疾病“翻译”成相应的药物，类似于中文的好翻译成英文的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good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fine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well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OK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等而同样一种疾病，也可以用多种药物进行治疗。对于风热感冒可以用板蓝根颗粒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+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感康或者维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C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银翘片。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40894" y="5286618"/>
            <a:ext cx="56988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训练</a:t>
            </a:r>
          </a:p>
        </p:txBody>
      </p:sp>
      <p:sp>
        <p:nvSpPr>
          <p:cNvPr id="29" name="矩形 28"/>
          <p:cNvSpPr/>
          <p:nvPr/>
        </p:nvSpPr>
        <p:spPr>
          <a:xfrm>
            <a:off x="654059" y="5596937"/>
            <a:ext cx="5769600" cy="65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通过基于词典的词汇对齐方法和</a:t>
            </a:r>
            <a:r>
              <a:rPr lang="en-US" altLang="zh-CN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EM</a:t>
            </a: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算法迭代训练词汇翻译，对大规模的疾病库和药品库进行统计，获得对应的翻译概率。</a:t>
            </a:r>
            <a:endParaRPr lang="zh-CN" altLang="en-US" sz="1400" dirty="0">
              <a:solidFill>
                <a:srgbClr val="231F2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577" y="2050931"/>
            <a:ext cx="82962" cy="748976"/>
          </a:xfrm>
          <a:prstGeom prst="rect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12577" y="4011492"/>
            <a:ext cx="82962" cy="748976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12574" y="5380414"/>
            <a:ext cx="82963" cy="748976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7" name="矩形 3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技术选型 </a:t>
            </a:r>
          </a:p>
        </p:txBody>
      </p:sp>
      <p:sp>
        <p:nvSpPr>
          <p:cNvPr id="4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7CB6950-EA30-4416-B5CC-A785143A78E7}"/>
              </a:ext>
            </a:extLst>
          </p:cNvPr>
          <p:cNvSpPr/>
          <p:nvPr/>
        </p:nvSpPr>
        <p:spPr>
          <a:xfrm>
            <a:off x="4525724" y="728610"/>
            <a:ext cx="2931566" cy="687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</a:rPr>
              <a:t>Translation</a:t>
            </a:r>
            <a:r>
              <a:rPr lang="zh-CN" altLang="en-US" sz="3200" dirty="0">
                <a:solidFill>
                  <a:schemeClr val="tx1"/>
                </a:solidFill>
              </a:rPr>
              <a:t>模型</a:t>
            </a:r>
          </a:p>
        </p:txBody>
      </p:sp>
    </p:spTree>
    <p:extLst>
      <p:ext uri="{BB962C8B-B14F-4D97-AF65-F5344CB8AC3E}">
        <p14:creationId xmlns:p14="http://schemas.microsoft.com/office/powerpoint/2010/main" val="336230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 dirty="0"/>
          </a:p>
        </p:txBody>
      </p:sp>
      <p:sp>
        <p:nvSpPr>
          <p:cNvPr id="13" name="矩形 12"/>
          <p:cNvSpPr/>
          <p:nvPr/>
        </p:nvSpPr>
        <p:spPr>
          <a:xfrm>
            <a:off x="848553" y="1326601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592898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858522" y="4672444"/>
            <a:ext cx="3093720" cy="1659607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80923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31F20"/>
                </a:solidFill>
              </a:rPr>
              <a:t>1</a:t>
            </a:r>
            <a:r>
              <a:rPr lang="zh-CN" altLang="en-US" sz="2000" b="1" dirty="0">
                <a:solidFill>
                  <a:srgbClr val="231F20"/>
                </a:solidFill>
              </a:rPr>
              <a:t>、关键词提取不精确</a:t>
            </a:r>
            <a:endParaRPr lang="en-US" altLang="zh-CN" sz="2000" b="1" dirty="0">
              <a:solidFill>
                <a:srgbClr val="231F20"/>
              </a:solidFill>
            </a:endParaRPr>
          </a:p>
          <a:p>
            <a:endParaRPr lang="en-US" altLang="zh-CN" sz="1400" dirty="0"/>
          </a:p>
          <a:p>
            <a:r>
              <a:rPr lang="zh-CN" altLang="en-US" sz="1400" dirty="0"/>
              <a:t>虽然</a:t>
            </a:r>
            <a:r>
              <a:rPr lang="en-US" altLang="zh-CN" sz="1400" dirty="0" err="1"/>
              <a:t>jieba</a:t>
            </a:r>
            <a:r>
              <a:rPr lang="zh-CN" altLang="en-US" sz="1400" dirty="0"/>
              <a:t>分词能很好的从一句话里面提取出关键词，但是并不能保证非常好的提取效果，需要再校检。</a:t>
            </a:r>
            <a:endParaRPr lang="en-US" altLang="zh-CN" sz="1400" dirty="0"/>
          </a:p>
          <a:p>
            <a:endParaRPr lang="en-US" altLang="zh-CN" sz="2000" b="1" dirty="0">
              <a:solidFill>
                <a:srgbClr val="231F2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281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1050" dirty="0">
              <a:solidFill>
                <a:srgbClr val="231F2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1422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词对齐与结构对齐错误累积，可能导致精度不高。一种疾病可能翻译出来的多种药品的作用不一，很难推荐出最适合的</a:t>
            </a:r>
          </a:p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231F20"/>
                </a:solidFill>
              </a:rPr>
              <a:t>2</a:t>
            </a:r>
            <a:r>
              <a:rPr lang="zh-CN" altLang="en-US" sz="2000" b="1" dirty="0">
                <a:solidFill>
                  <a:srgbClr val="231F20"/>
                </a:solidFill>
              </a:rPr>
              <a:t>、药品与疾病匹配的库不健全</a:t>
            </a:r>
          </a:p>
        </p:txBody>
      </p:sp>
      <p:sp>
        <p:nvSpPr>
          <p:cNvPr id="25" name="矩形 24"/>
          <p:cNvSpPr/>
          <p:nvPr/>
        </p:nvSpPr>
        <p:spPr>
          <a:xfrm>
            <a:off x="8292716" y="3752165"/>
            <a:ext cx="280923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目前各种疾病用药信息繁杂，没有一个系统的用药与疾病的库，很难找到一个全面可靠的库。</a:t>
            </a:r>
            <a:endParaRPr lang="en-US" altLang="zh-CN" sz="1400" dirty="0"/>
          </a:p>
        </p:txBody>
      </p:sp>
      <p:grpSp>
        <p:nvGrpSpPr>
          <p:cNvPr id="26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7" name="矩形 26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技术难点 </a:t>
            </a:r>
          </a:p>
        </p:txBody>
      </p:sp>
      <p:sp>
        <p:nvSpPr>
          <p:cNvPr id="30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C69456C-15A7-4F11-ACF6-C37F35711330}"/>
              </a:ext>
            </a:extLst>
          </p:cNvPr>
          <p:cNvSpPr/>
          <p:nvPr/>
        </p:nvSpPr>
        <p:spPr>
          <a:xfrm>
            <a:off x="4439848" y="701382"/>
            <a:ext cx="2875352" cy="3664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Translation</a:t>
            </a:r>
            <a:r>
              <a:rPr lang="zh-CN" altLang="en-US" dirty="0">
                <a:solidFill>
                  <a:schemeClr val="tx1"/>
                </a:solidFill>
              </a:rPr>
              <a:t>模型技术难点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DAE1BEF-4BC7-4A2A-B12A-20827A2E2608}"/>
              </a:ext>
            </a:extLst>
          </p:cNvPr>
          <p:cNvSpPr txBox="1"/>
          <p:nvPr/>
        </p:nvSpPr>
        <p:spPr>
          <a:xfrm>
            <a:off x="1257300" y="4762498"/>
            <a:ext cx="2043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zh-CN" altLang="en-US" b="1" dirty="0">
                <a:solidFill>
                  <a:srgbClr val="231F20"/>
                </a:solidFill>
              </a:rPr>
              <a:t>准确度问题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680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6693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3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64510" y="4766197"/>
            <a:ext cx="526297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团队分工及时间安排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56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 12"/>
          <p:cNvSpPr/>
          <p:nvPr/>
        </p:nvSpPr>
        <p:spPr>
          <a:xfrm>
            <a:off x="301027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任意多边形 13"/>
          <p:cNvSpPr/>
          <p:nvPr/>
        </p:nvSpPr>
        <p:spPr>
          <a:xfrm>
            <a:off x="301027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任意多边形 14"/>
          <p:cNvSpPr/>
          <p:nvPr/>
        </p:nvSpPr>
        <p:spPr>
          <a:xfrm>
            <a:off x="797735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2300276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3756351" y="0"/>
                </a:moveTo>
                <a:lnTo>
                  <a:pt x="375635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3306109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3306109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3802816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53811" y="0"/>
                </a:moveTo>
                <a:lnTo>
                  <a:pt x="2253811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530535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751270" y="0"/>
                </a:moveTo>
                <a:lnTo>
                  <a:pt x="751270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 20"/>
          <p:cNvSpPr/>
          <p:nvPr/>
        </p:nvSpPr>
        <p:spPr>
          <a:xfrm>
            <a:off x="6311190" y="3913879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任意多边形 21"/>
          <p:cNvSpPr/>
          <p:nvPr/>
        </p:nvSpPr>
        <p:spPr>
          <a:xfrm>
            <a:off x="6311190" y="3913879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任意多边形 22"/>
          <p:cNvSpPr/>
          <p:nvPr/>
        </p:nvSpPr>
        <p:spPr>
          <a:xfrm>
            <a:off x="6056627" y="2150567"/>
            <a:ext cx="751270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751270" y="1012041"/>
                </a:lnTo>
                <a:lnTo>
                  <a:pt x="75127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6056627" y="2150567"/>
            <a:ext cx="225381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2253811" y="1012041"/>
                </a:lnTo>
                <a:lnTo>
                  <a:pt x="225381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任意多边形 24"/>
          <p:cNvSpPr/>
          <p:nvPr/>
        </p:nvSpPr>
        <p:spPr>
          <a:xfrm>
            <a:off x="10739585" y="3939038"/>
            <a:ext cx="186265" cy="145286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452869"/>
                </a:lnTo>
                <a:lnTo>
                  <a:pt x="186265" y="1452869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0739585" y="3939038"/>
            <a:ext cx="186265" cy="57121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71213"/>
                </a:lnTo>
                <a:lnTo>
                  <a:pt x="186265" y="571213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任意多边形 26"/>
          <p:cNvSpPr/>
          <p:nvPr/>
        </p:nvSpPr>
        <p:spPr>
          <a:xfrm>
            <a:off x="6056627" y="2150567"/>
            <a:ext cx="3756351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3756351" y="1012041"/>
                </a:lnTo>
                <a:lnTo>
                  <a:pt x="3756351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任意多边形 27"/>
          <p:cNvSpPr/>
          <p:nvPr/>
        </p:nvSpPr>
        <p:spPr>
          <a:xfrm>
            <a:off x="6056627" y="215056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12041"/>
                </a:lnTo>
                <a:lnTo>
                  <a:pt x="5258892" y="1012041"/>
                </a:lnTo>
                <a:lnTo>
                  <a:pt x="5258892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任意多边形 28"/>
          <p:cNvSpPr/>
          <p:nvPr/>
        </p:nvSpPr>
        <p:spPr>
          <a:xfrm>
            <a:off x="5007726" y="1352518"/>
            <a:ext cx="2218058" cy="79804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ED322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0" name="任意多边形 29"/>
          <p:cNvSpPr/>
          <p:nvPr/>
        </p:nvSpPr>
        <p:spPr>
          <a:xfrm>
            <a:off x="10689305" y="3292994"/>
            <a:ext cx="1478314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9160801" y="3292994"/>
            <a:ext cx="144175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2" name="任意多边形 31"/>
          <p:cNvSpPr/>
          <p:nvPr/>
        </p:nvSpPr>
        <p:spPr>
          <a:xfrm>
            <a:off x="10805443" y="4199809"/>
            <a:ext cx="1381631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3" name="任意多边形 32"/>
          <p:cNvSpPr/>
          <p:nvPr/>
        </p:nvSpPr>
        <p:spPr>
          <a:xfrm>
            <a:off x="10809120" y="5081464"/>
            <a:ext cx="1241769" cy="901605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4" name="任意多边形 33"/>
          <p:cNvSpPr/>
          <p:nvPr/>
        </p:nvSpPr>
        <p:spPr>
          <a:xfrm>
            <a:off x="7689554" y="3292994"/>
            <a:ext cx="134110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/>
          </a:p>
        </p:txBody>
      </p:sp>
      <p:sp>
        <p:nvSpPr>
          <p:cNvPr id="35" name="任意多边形 34"/>
          <p:cNvSpPr/>
          <p:nvPr/>
        </p:nvSpPr>
        <p:spPr>
          <a:xfrm>
            <a:off x="6132787" y="3292994"/>
            <a:ext cx="142638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6" name="任意多边形 35"/>
          <p:cNvSpPr/>
          <p:nvPr/>
        </p:nvSpPr>
        <p:spPr>
          <a:xfrm>
            <a:off x="6497456" y="4174650"/>
            <a:ext cx="1497210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7" name="任意多边形 36"/>
          <p:cNvSpPr/>
          <p:nvPr/>
        </p:nvSpPr>
        <p:spPr>
          <a:xfrm>
            <a:off x="6497456" y="5056306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38" name="任意多边形 37"/>
          <p:cNvSpPr/>
          <p:nvPr/>
        </p:nvSpPr>
        <p:spPr>
          <a:xfrm>
            <a:off x="4669537" y="3292994"/>
            <a:ext cx="134370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39" name="任意多边形 38"/>
          <p:cNvSpPr/>
          <p:nvPr/>
        </p:nvSpPr>
        <p:spPr>
          <a:xfrm>
            <a:off x="3014288" y="3292994"/>
            <a:ext cx="1548526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0" name="任意多边形 39"/>
          <p:cNvSpPr/>
          <p:nvPr/>
        </p:nvSpPr>
        <p:spPr>
          <a:xfrm>
            <a:off x="3492374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1" name="任意多边形 40"/>
          <p:cNvSpPr/>
          <p:nvPr/>
        </p:nvSpPr>
        <p:spPr>
          <a:xfrm>
            <a:off x="3492374" y="5056306"/>
            <a:ext cx="157704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2" name="任意多边形 41"/>
          <p:cNvSpPr/>
          <p:nvPr/>
        </p:nvSpPr>
        <p:spPr>
          <a:xfrm>
            <a:off x="1679391" y="3292994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3" name="任意多边形 42"/>
          <p:cNvSpPr/>
          <p:nvPr/>
        </p:nvSpPr>
        <p:spPr>
          <a:xfrm>
            <a:off x="1138" y="3302097"/>
            <a:ext cx="1585063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F5C63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4" name="任意多边形 43"/>
          <p:cNvSpPr/>
          <p:nvPr/>
        </p:nvSpPr>
        <p:spPr>
          <a:xfrm>
            <a:off x="487293" y="4174650"/>
            <a:ext cx="1241769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 dirty="0"/>
          </a:p>
        </p:txBody>
      </p:sp>
      <p:sp>
        <p:nvSpPr>
          <p:cNvPr id="45" name="任意多边形 44"/>
          <p:cNvSpPr/>
          <p:nvPr/>
        </p:nvSpPr>
        <p:spPr>
          <a:xfrm>
            <a:off x="487292" y="5056306"/>
            <a:ext cx="1626717" cy="620884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000" kern="1200"/>
          </a:p>
        </p:txBody>
      </p:sp>
      <p:sp>
        <p:nvSpPr>
          <p:cNvPr id="47" name="矩形 46"/>
          <p:cNvSpPr/>
          <p:nvPr/>
        </p:nvSpPr>
        <p:spPr>
          <a:xfrm>
            <a:off x="5228500" y="1516015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</a:rPr>
              <a:t>智能问诊</a:t>
            </a:r>
          </a:p>
        </p:txBody>
      </p:sp>
      <p:sp>
        <p:nvSpPr>
          <p:cNvPr id="50" name="矩形 49"/>
          <p:cNvSpPr/>
          <p:nvPr/>
        </p:nvSpPr>
        <p:spPr>
          <a:xfrm>
            <a:off x="6383313" y="249494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103980" y="337260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数据获取</a:t>
            </a:r>
          </a:p>
        </p:txBody>
      </p:sp>
      <p:sp>
        <p:nvSpPr>
          <p:cNvPr id="52" name="矩形 51"/>
          <p:cNvSpPr/>
          <p:nvPr/>
        </p:nvSpPr>
        <p:spPr>
          <a:xfrm>
            <a:off x="1736660" y="337820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数据库</a:t>
            </a:r>
          </a:p>
        </p:txBody>
      </p:sp>
      <p:sp>
        <p:nvSpPr>
          <p:cNvPr id="53" name="矩形 52"/>
          <p:cNvSpPr/>
          <p:nvPr/>
        </p:nvSpPr>
        <p:spPr>
          <a:xfrm>
            <a:off x="3099069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数据标记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655836" y="337122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数据清洗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119966" y="339854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模型训练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65380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匹配算法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192095" y="3358252"/>
            <a:ext cx="1497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Topic</a:t>
            </a:r>
            <a:r>
              <a:rPr lang="zh-CN" altLang="en-US" sz="2400" b="1" dirty="0">
                <a:solidFill>
                  <a:schemeClr val="bg1"/>
                </a:solidFill>
              </a:rPr>
              <a:t>模型</a:t>
            </a:r>
          </a:p>
        </p:txBody>
      </p:sp>
      <p:sp>
        <p:nvSpPr>
          <p:cNvPr id="58" name="矩形 57"/>
          <p:cNvSpPr/>
          <p:nvPr/>
        </p:nvSpPr>
        <p:spPr>
          <a:xfrm>
            <a:off x="10689621" y="337820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继续优化</a:t>
            </a:r>
          </a:p>
        </p:txBody>
      </p:sp>
      <p:sp>
        <p:nvSpPr>
          <p:cNvPr id="60" name="矩形 59"/>
          <p:cNvSpPr/>
          <p:nvPr/>
        </p:nvSpPr>
        <p:spPr>
          <a:xfrm>
            <a:off x="683231" y="4233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爬虫</a:t>
            </a:r>
          </a:p>
        </p:txBody>
      </p:sp>
      <p:sp>
        <p:nvSpPr>
          <p:cNvPr id="62" name="矩形 61"/>
          <p:cNvSpPr/>
          <p:nvPr/>
        </p:nvSpPr>
        <p:spPr>
          <a:xfrm>
            <a:off x="3694824" y="42291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分词</a:t>
            </a:r>
          </a:p>
        </p:txBody>
      </p:sp>
      <p:sp>
        <p:nvSpPr>
          <p:cNvPr id="63" name="矩形 62"/>
          <p:cNvSpPr/>
          <p:nvPr/>
        </p:nvSpPr>
        <p:spPr>
          <a:xfrm>
            <a:off x="6577290" y="4250261"/>
            <a:ext cx="14173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word2vec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0805443" y="425425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</a:rPr>
              <a:t>翻译模型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83231" y="514023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数据分类</a:t>
            </a:r>
          </a:p>
        </p:txBody>
      </p:sp>
      <p:sp>
        <p:nvSpPr>
          <p:cNvPr id="66" name="矩形 65"/>
          <p:cNvSpPr/>
          <p:nvPr/>
        </p:nvSpPr>
        <p:spPr>
          <a:xfrm>
            <a:off x="3578094" y="513591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文本解析</a:t>
            </a:r>
          </a:p>
        </p:txBody>
      </p:sp>
      <p:sp>
        <p:nvSpPr>
          <p:cNvPr id="67" name="矩形 66"/>
          <p:cNvSpPr/>
          <p:nvPr/>
        </p:nvSpPr>
        <p:spPr>
          <a:xfrm>
            <a:off x="6646468" y="5155081"/>
            <a:ext cx="917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TF-INF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0842601" y="5116767"/>
            <a:ext cx="11079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关键词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权重</a:t>
            </a:r>
          </a:p>
        </p:txBody>
      </p:sp>
      <p:grpSp>
        <p:nvGrpSpPr>
          <p:cNvPr id="74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75" name="矩形 7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 开发计划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8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任意多边形 14"/>
          <p:cNvSpPr/>
          <p:nvPr/>
        </p:nvSpPr>
        <p:spPr>
          <a:xfrm>
            <a:off x="3788551" y="2166737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0" name="任意多边形 28"/>
          <p:cNvSpPr/>
          <p:nvPr/>
        </p:nvSpPr>
        <p:spPr>
          <a:xfrm>
            <a:off x="8135289" y="1649803"/>
            <a:ext cx="1673633" cy="1041398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264219" y="180544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目前进度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V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1.0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72" name="任意多边形 14"/>
          <p:cNvSpPr/>
          <p:nvPr/>
        </p:nvSpPr>
        <p:spPr>
          <a:xfrm>
            <a:off x="5300275" y="2161051"/>
            <a:ext cx="5258892" cy="114242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5258892" y="0"/>
                </a:moveTo>
                <a:lnTo>
                  <a:pt x="5258892" y="1012041"/>
                </a:lnTo>
                <a:lnTo>
                  <a:pt x="0" y="1012041"/>
                </a:lnTo>
                <a:lnTo>
                  <a:pt x="0" y="1142427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73" name="任意多边形 28"/>
          <p:cNvSpPr/>
          <p:nvPr/>
        </p:nvSpPr>
        <p:spPr>
          <a:xfrm>
            <a:off x="10057565" y="2084708"/>
            <a:ext cx="991439" cy="574996"/>
          </a:xfrm>
          <a:custGeom>
            <a:avLst/>
            <a:gdLst>
              <a:gd name="connsiteX0" fmla="*/ 0 w 1241769"/>
              <a:gd name="connsiteY0" fmla="*/ 0 h 620884"/>
              <a:gd name="connsiteX1" fmla="*/ 1241769 w 1241769"/>
              <a:gd name="connsiteY1" fmla="*/ 0 h 620884"/>
              <a:gd name="connsiteX2" fmla="*/ 1241769 w 1241769"/>
              <a:gd name="connsiteY2" fmla="*/ 620884 h 620884"/>
              <a:gd name="connsiteX3" fmla="*/ 0 w 1241769"/>
              <a:gd name="connsiteY3" fmla="*/ 620884 h 620884"/>
              <a:gd name="connsiteX4" fmla="*/ 0 w 1241769"/>
              <a:gd name="connsiteY4" fmla="*/ 0 h 62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769" h="620884">
                <a:moveTo>
                  <a:pt x="0" y="0"/>
                </a:moveTo>
                <a:lnTo>
                  <a:pt x="1241769" y="0"/>
                </a:lnTo>
                <a:lnTo>
                  <a:pt x="1241769" y="620884"/>
                </a:lnTo>
                <a:lnTo>
                  <a:pt x="0" y="620884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780" tIns="17780" rIns="17780" bIns="17780" numCol="1" spcCol="1270" anchor="ctr" anchorCtr="0">
            <a:noAutofit/>
          </a:bodyPr>
          <a:lstStyle/>
          <a:p>
            <a:pPr lvl="0"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800" kern="1200" dirty="0">
              <a:solidFill>
                <a:srgbClr val="00B0F0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0214463" y="2159129"/>
            <a:ext cx="776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V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2.0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8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39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>
            <a:off x="540037" y="1346388"/>
            <a:ext cx="4242780" cy="4820948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165945" y="1346388"/>
            <a:ext cx="4242780" cy="4820948"/>
          </a:xfrm>
          <a:prstGeom prst="triangle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flipV="1">
            <a:off x="2846447" y="1346385"/>
            <a:ext cx="4242780" cy="4820948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7566600" y="1391920"/>
            <a:ext cx="4242780" cy="4820948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141409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徐家兴</a:t>
            </a:r>
          </a:p>
        </p:txBody>
      </p:sp>
      <p:sp>
        <p:nvSpPr>
          <p:cNvPr id="16" name="矩形 15"/>
          <p:cNvSpPr/>
          <p:nvPr/>
        </p:nvSpPr>
        <p:spPr>
          <a:xfrm>
            <a:off x="911337" y="4449425"/>
            <a:ext cx="321392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Word2vec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TF-INF</a:t>
            </a: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数据获取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UI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设计</a:t>
            </a:r>
          </a:p>
        </p:txBody>
      </p:sp>
      <p:sp>
        <p:nvSpPr>
          <p:cNvPr id="10" name="椭圆 9"/>
          <p:cNvSpPr/>
          <p:nvPr/>
        </p:nvSpPr>
        <p:spPr>
          <a:xfrm>
            <a:off x="2285494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940871" y="240614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593813" y="4074373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297675" y="4074764"/>
            <a:ext cx="761137" cy="1003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28" name="矩形 27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 开发计划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349116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张政勋</a:t>
            </a:r>
          </a:p>
        </p:txBody>
      </p:sp>
      <p:sp>
        <p:nvSpPr>
          <p:cNvPr id="33" name="矩形 32"/>
          <p:cNvSpPr/>
          <p:nvPr/>
        </p:nvSpPr>
        <p:spPr>
          <a:xfrm>
            <a:off x="334381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LDA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匹配算法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多关键词权重设置</a:t>
            </a:r>
          </a:p>
        </p:txBody>
      </p:sp>
      <p:sp>
        <p:nvSpPr>
          <p:cNvPr id="34" name="矩形 33"/>
          <p:cNvSpPr/>
          <p:nvPr/>
        </p:nvSpPr>
        <p:spPr>
          <a:xfrm>
            <a:off x="5825063" y="3639207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许志达</a:t>
            </a:r>
          </a:p>
        </p:txBody>
      </p:sp>
      <p:sp>
        <p:nvSpPr>
          <p:cNvPr id="35" name="矩形 34"/>
          <p:cNvSpPr/>
          <p:nvPr/>
        </p:nvSpPr>
        <p:spPr>
          <a:xfrm>
            <a:off x="5594991" y="4449425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translation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数据库操作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数据清洗</a:t>
            </a:r>
          </a:p>
        </p:txBody>
      </p:sp>
      <p:sp>
        <p:nvSpPr>
          <p:cNvPr id="36" name="矩形 35"/>
          <p:cNvSpPr/>
          <p:nvPr/>
        </p:nvSpPr>
        <p:spPr>
          <a:xfrm>
            <a:off x="8199176" y="3109801"/>
            <a:ext cx="30400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</a:rPr>
              <a:t>李想</a:t>
            </a:r>
          </a:p>
        </p:txBody>
      </p:sp>
      <p:sp>
        <p:nvSpPr>
          <p:cNvPr id="37" name="矩形 36"/>
          <p:cNvSpPr/>
          <p:nvPr/>
        </p:nvSpPr>
        <p:spPr>
          <a:xfrm>
            <a:off x="8051826" y="1585223"/>
            <a:ext cx="32139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Seq2seq</a:t>
            </a: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模型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市场调研</a:t>
            </a:r>
            <a:endParaRPr lang="en-US" altLang="zh-CN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产品规划</a:t>
            </a: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9919356" y="625087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9" name="页脚占位符 4"/>
          <p:cNvSpPr txBox="1">
            <a:spLocks/>
          </p:cNvSpPr>
          <p:nvPr/>
        </p:nvSpPr>
        <p:spPr bwMode="auto">
          <a:xfrm>
            <a:off x="357700" y="629174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24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503866" y="1683808"/>
            <a:ext cx="2531444" cy="3734602"/>
          </a:xfrm>
          <a:prstGeom prst="rect">
            <a:avLst/>
          </a:prstGeom>
          <a:noFill/>
          <a:ln w="28575">
            <a:solidFill>
              <a:srgbClr val="F5C6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0800000">
            <a:off x="1163195" y="1860857"/>
            <a:ext cx="1145406" cy="987419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60653" y="2956647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目前进度</a:t>
            </a:r>
          </a:p>
        </p:txBody>
      </p:sp>
      <p:sp>
        <p:nvSpPr>
          <p:cNvPr id="21" name="矩形 20"/>
          <p:cNvSpPr/>
          <p:nvPr/>
        </p:nvSpPr>
        <p:spPr>
          <a:xfrm>
            <a:off x="1494678" y="1873568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918" y="3643548"/>
            <a:ext cx="4398682" cy="2645662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361" y="834820"/>
            <a:ext cx="6180577" cy="2485141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960" y="951550"/>
            <a:ext cx="2846113" cy="486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542104" y="1664352"/>
            <a:ext cx="2531444" cy="4918509"/>
          </a:xfrm>
          <a:prstGeom prst="rect">
            <a:avLst/>
          </a:prstGeom>
          <a:noFill/>
          <a:ln w="28575">
            <a:solidFill>
              <a:srgbClr val="FF9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10800000">
            <a:off x="1235123" y="1841402"/>
            <a:ext cx="1145406" cy="987419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580899" y="185411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9398" y="293719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1.0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展示</a:t>
            </a: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198" y="1356418"/>
            <a:ext cx="4017191" cy="32217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50" y="1358900"/>
            <a:ext cx="4007248" cy="324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2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19250" y="1742172"/>
            <a:ext cx="2531444" cy="4918509"/>
          </a:xfrm>
          <a:prstGeom prst="rect">
            <a:avLst/>
          </a:prstGeom>
          <a:noFill/>
          <a:ln w="28575">
            <a:solidFill>
              <a:srgbClr val="FB40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>
            <a:off x="0" y="3619500"/>
            <a:ext cx="12192000" cy="3238500"/>
          </a:xfrm>
          <a:prstGeom prst="triangle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0800000">
            <a:off x="1312269" y="1919222"/>
            <a:ext cx="1145406" cy="987419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660359" y="1931933"/>
            <a:ext cx="30713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87312" y="301501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后续规划</a:t>
            </a:r>
          </a:p>
        </p:txBody>
      </p:sp>
      <p:sp>
        <p:nvSpPr>
          <p:cNvPr id="2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2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45" name="组合 13"/>
          <p:cNvGrpSpPr/>
          <p:nvPr/>
        </p:nvGrpSpPr>
        <p:grpSpPr>
          <a:xfrm>
            <a:off x="4347272" y="1166531"/>
            <a:ext cx="6769891" cy="4822454"/>
            <a:chOff x="1000958" y="1283952"/>
            <a:chExt cx="6769891" cy="4822454"/>
          </a:xfrm>
        </p:grpSpPr>
        <p:sp>
          <p:nvSpPr>
            <p:cNvPr id="46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48" name="任意多边形 16"/>
            <p:cNvSpPr/>
            <p:nvPr/>
          </p:nvSpPr>
          <p:spPr>
            <a:xfrm>
              <a:off x="3034455" y="1283952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50" name="任意多边形 18"/>
            <p:cNvSpPr/>
            <p:nvPr/>
          </p:nvSpPr>
          <p:spPr>
            <a:xfrm>
              <a:off x="5480782" y="1367436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51" name="矩形 50"/>
          <p:cNvSpPr/>
          <p:nvPr/>
        </p:nvSpPr>
        <p:spPr>
          <a:xfrm>
            <a:off x="4288907" y="2699585"/>
            <a:ext cx="17284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增强对长文本的处理能力</a:t>
            </a:r>
          </a:p>
        </p:txBody>
      </p:sp>
      <p:sp>
        <p:nvSpPr>
          <p:cNvPr id="52" name="矩形 51"/>
          <p:cNvSpPr/>
          <p:nvPr/>
        </p:nvSpPr>
        <p:spPr>
          <a:xfrm>
            <a:off x="4366727" y="3298050"/>
            <a:ext cx="1466709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使用</a:t>
            </a:r>
            <a:r>
              <a:rPr lang="en-US" altLang="zh-CN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topic</a:t>
            </a:r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模型提取出长文本的话题，从而使得本产品可以以大段文本作为输入。</a:t>
            </a:r>
          </a:p>
        </p:txBody>
      </p:sp>
      <p:sp>
        <p:nvSpPr>
          <p:cNvPr id="55" name="矩形 54"/>
          <p:cNvSpPr/>
          <p:nvPr/>
        </p:nvSpPr>
        <p:spPr>
          <a:xfrm>
            <a:off x="6545055" y="2569870"/>
            <a:ext cx="16304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模型优化</a:t>
            </a:r>
          </a:p>
        </p:txBody>
      </p:sp>
      <p:sp>
        <p:nvSpPr>
          <p:cNvPr id="56" name="矩形 55"/>
          <p:cNvSpPr/>
          <p:nvPr/>
        </p:nvSpPr>
        <p:spPr>
          <a:xfrm>
            <a:off x="6564509" y="2973781"/>
            <a:ext cx="156956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尝试</a:t>
            </a:r>
            <a:r>
              <a:rPr lang="en-US" altLang="zh-CN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translation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、</a:t>
            </a:r>
            <a:r>
              <a:rPr lang="en-US" altLang="zh-CN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Seq2seq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等模型，与现有模型效果进行对比。</a:t>
            </a:r>
            <a:endParaRPr lang="en-US" altLang="zh-CN" sz="15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通过增加高质量语料优化现有模型</a:t>
            </a:r>
          </a:p>
        </p:txBody>
      </p:sp>
      <p:sp>
        <p:nvSpPr>
          <p:cNvPr id="59" name="矩形 58"/>
          <p:cNvSpPr/>
          <p:nvPr/>
        </p:nvSpPr>
        <p:spPr>
          <a:xfrm>
            <a:off x="9156888" y="2583113"/>
            <a:ext cx="18159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匹配算法优化</a:t>
            </a:r>
          </a:p>
        </p:txBody>
      </p:sp>
      <p:sp>
        <p:nvSpPr>
          <p:cNvPr id="60" name="矩形 59"/>
          <p:cNvSpPr/>
          <p:nvPr/>
        </p:nvSpPr>
        <p:spPr>
          <a:xfrm>
            <a:off x="9218325" y="3005800"/>
            <a:ext cx="1676655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目前使用的</a:t>
            </a:r>
            <a:r>
              <a:rPr lang="nl-NL" altLang="zh-CN" sz="1500" dirty="0" err="1">
                <a:solidFill>
                  <a:schemeClr val="bg1"/>
                </a:solidFill>
                <a:latin typeface="微软雅黑" charset="0"/>
                <a:ea typeface="微软雅黑" charset="0"/>
              </a:rPr>
              <a:t>levenshtein</a:t>
            </a:r>
            <a:r>
              <a:rPr lang="zh-CN" altLang="nl-NL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算法 </a:t>
            </a:r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对于搜索来说差强人意，我们希望能在此基础上找到更加精确高效的搜索算法。</a:t>
            </a:r>
          </a:p>
        </p:txBody>
      </p:sp>
      <p:sp>
        <p:nvSpPr>
          <p:cNvPr id="61" name="椭圆 60"/>
          <p:cNvSpPr/>
          <p:nvPr/>
        </p:nvSpPr>
        <p:spPr>
          <a:xfrm>
            <a:off x="4828608" y="2106324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7059556" y="1879339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9728761" y="1892314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31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0"/>
            <a:ext cx="4495801" cy="6858000"/>
          </a:xfrm>
          <a:prstGeom prst="rect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6482" y="2290226"/>
            <a:ext cx="262283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bg1"/>
                </a:solidFill>
              </a:rPr>
              <a:t>目录</a:t>
            </a:r>
            <a:endParaRPr lang="en-US" altLang="zh-CN" sz="8800" b="1" dirty="0">
              <a:solidFill>
                <a:schemeClr val="bg1"/>
              </a:solidFill>
            </a:endParaRPr>
          </a:p>
          <a:p>
            <a:pPr algn="ctr"/>
            <a:r>
              <a:rPr lang="en-US" altLang="zh-CN" sz="5400" dirty="0">
                <a:solidFill>
                  <a:schemeClr val="bg1"/>
                </a:solidFill>
              </a:rPr>
              <a:t>CONTENT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10006" y="2170074"/>
            <a:ext cx="4118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项目简介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310005" y="3093337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技术解决方案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310005" y="4113873"/>
            <a:ext cx="4662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</a:rPr>
              <a:t>团队分工及时间安排</a:t>
            </a:r>
          </a:p>
        </p:txBody>
      </p:sp>
      <p:sp>
        <p:nvSpPr>
          <p:cNvPr id="12" name="等腰三角形 11"/>
          <p:cNvSpPr/>
          <p:nvPr/>
        </p:nvSpPr>
        <p:spPr>
          <a:xfrm rot="10800000">
            <a:off x="5552680" y="2280688"/>
            <a:ext cx="545263" cy="443384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3" name="等腰三角形 12"/>
          <p:cNvSpPr/>
          <p:nvPr/>
        </p:nvSpPr>
        <p:spPr>
          <a:xfrm rot="10800000">
            <a:off x="5552683" y="3186466"/>
            <a:ext cx="545261" cy="448857"/>
          </a:xfrm>
          <a:prstGeom prst="triangle">
            <a:avLst/>
          </a:pr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4" name="等腰三角形 13"/>
          <p:cNvSpPr/>
          <p:nvPr/>
        </p:nvSpPr>
        <p:spPr>
          <a:xfrm rot="10800000">
            <a:off x="5552683" y="4207002"/>
            <a:ext cx="545261" cy="448857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/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40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 rot="1823563">
            <a:off x="137340" y="-2331917"/>
            <a:ext cx="13986178" cy="7994520"/>
          </a:xfrm>
          <a:custGeom>
            <a:avLst/>
            <a:gdLst>
              <a:gd name="connsiteX0" fmla="*/ 0 w 13986178"/>
              <a:gd name="connsiteY0" fmla="*/ 6168227 h 7994520"/>
              <a:gd name="connsiteX1" fmla="*/ 10516551 w 13986178"/>
              <a:gd name="connsiteY1" fmla="*/ 0 h 7994520"/>
              <a:gd name="connsiteX2" fmla="*/ 13986178 w 13986178"/>
              <a:gd name="connsiteY2" fmla="*/ 5915560 h 7994520"/>
              <a:gd name="connsiteX3" fmla="*/ 11693289 w 13986178"/>
              <a:gd name="connsiteY3" fmla="*/ 5956982 h 7994520"/>
              <a:gd name="connsiteX4" fmla="*/ 10511517 w 13986178"/>
              <a:gd name="connsiteY4" fmla="*/ 7994520 h 7994520"/>
              <a:gd name="connsiteX5" fmla="*/ 9354254 w 13986178"/>
              <a:gd name="connsiteY5" fmla="*/ 5999238 h 7994520"/>
              <a:gd name="connsiteX6" fmla="*/ 4561146 w 13986178"/>
              <a:gd name="connsiteY6" fmla="*/ 6085828 h 7994520"/>
              <a:gd name="connsiteX7" fmla="*/ 5272735 w 13986178"/>
              <a:gd name="connsiteY7" fmla="*/ 7312706 h 7994520"/>
              <a:gd name="connsiteX8" fmla="*/ 1610514 w 13986178"/>
              <a:gd name="connsiteY8" fmla="*/ 7312706 h 7994520"/>
              <a:gd name="connsiteX9" fmla="*/ 2298395 w 13986178"/>
              <a:gd name="connsiteY9" fmla="*/ 6126705 h 799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86178" h="7994520">
                <a:moveTo>
                  <a:pt x="0" y="6168227"/>
                </a:moveTo>
                <a:lnTo>
                  <a:pt x="10516551" y="0"/>
                </a:lnTo>
                <a:lnTo>
                  <a:pt x="13986178" y="5915560"/>
                </a:lnTo>
                <a:lnTo>
                  <a:pt x="11693289" y="5956982"/>
                </a:lnTo>
                <a:lnTo>
                  <a:pt x="10511517" y="7994520"/>
                </a:lnTo>
                <a:lnTo>
                  <a:pt x="9354254" y="5999238"/>
                </a:lnTo>
                <a:lnTo>
                  <a:pt x="4561146" y="6085828"/>
                </a:lnTo>
                <a:lnTo>
                  <a:pt x="5272735" y="7312706"/>
                </a:lnTo>
                <a:lnTo>
                  <a:pt x="1610514" y="7312706"/>
                </a:lnTo>
                <a:lnTo>
                  <a:pt x="2298395" y="6126705"/>
                </a:ln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 flipH="1">
            <a:off x="2011679" y="-1"/>
            <a:ext cx="2030931" cy="1116532"/>
          </a:xfrm>
          <a:prstGeom prst="triangle">
            <a:avLst>
              <a:gd name="adj" fmla="val 0"/>
            </a:avLst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8975106">
            <a:off x="10257473" y="3185703"/>
            <a:ext cx="2706420" cy="2333120"/>
          </a:xfrm>
          <a:prstGeom prst="triangle">
            <a:avLst/>
          </a:pr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175106">
            <a:off x="7332010" y="4211179"/>
            <a:ext cx="2706420" cy="2333120"/>
          </a:xfrm>
          <a:prstGeom prst="triangle">
            <a:avLst/>
          </a:pr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1775106">
            <a:off x="7906653" y="1164917"/>
            <a:ext cx="2706420" cy="2333120"/>
          </a:xfrm>
          <a:prstGeom prst="triangle">
            <a:avLst/>
          </a:prstGeom>
          <a:solidFill>
            <a:srgbClr val="ED322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9830578">
            <a:off x="3368151" y="-149940"/>
            <a:ext cx="2313359" cy="1994275"/>
          </a:xfrm>
          <a:prstGeom prst="triangle">
            <a:avLst/>
          </a:prstGeom>
          <a:solidFill>
            <a:srgbClr val="FB405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83912" y="378470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/>
              <a:t>欢迎批评指正！</a:t>
            </a:r>
          </a:p>
        </p:txBody>
      </p:sp>
      <p:cxnSp>
        <p:nvCxnSpPr>
          <p:cNvPr id="23" name="直接连接符 20"/>
          <p:cNvCxnSpPr/>
          <p:nvPr/>
        </p:nvCxnSpPr>
        <p:spPr>
          <a:xfrm>
            <a:off x="297024" y="4922747"/>
            <a:ext cx="5183046" cy="29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18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36365" y="5130323"/>
            <a:ext cx="6531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</a:rPr>
              <a:t>项目成员：</a:t>
            </a:r>
            <a:r>
              <a:rPr lang="en-US" altLang="zh-CN" sz="2000" dirty="0">
                <a:latin typeface="+mj-ea"/>
              </a:rPr>
              <a:t>16211006</a:t>
            </a:r>
            <a:r>
              <a:rPr lang="zh-CN" altLang="en-US" sz="2000" dirty="0">
                <a:latin typeface="+mj-ea"/>
              </a:rPr>
              <a:t> 徐家兴  </a:t>
            </a:r>
            <a:r>
              <a:rPr lang="is-IS" altLang="zh-CN" sz="2000" dirty="0">
                <a:latin typeface="+mj-ea"/>
              </a:rPr>
              <a:t>15241100</a:t>
            </a:r>
            <a:r>
              <a:rPr lang="zh-CN" altLang="en-US" sz="2000" dirty="0">
                <a:latin typeface="+mj-ea"/>
              </a:rPr>
              <a:t> 张政勋</a:t>
            </a:r>
            <a:endParaRPr lang="en-US" altLang="zh-CN" sz="2000" dirty="0">
              <a:latin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503605" y="5609764"/>
            <a:ext cx="41040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2000" dirty="0">
                <a:latin typeface="+mj-ea"/>
              </a:rPr>
              <a:t>16211020</a:t>
            </a:r>
            <a:r>
              <a:rPr lang="zh-CN" altLang="en-US" sz="2000" dirty="0">
                <a:latin typeface="+mj-ea"/>
              </a:rPr>
              <a:t> 许志达  </a:t>
            </a:r>
            <a:r>
              <a:rPr lang="en-US" altLang="zh-CN" sz="2000" dirty="0">
                <a:latin typeface="+mj-ea"/>
              </a:rPr>
              <a:t>16211076</a:t>
            </a:r>
            <a:r>
              <a:rPr lang="zh-CN" altLang="en-US" sz="2000" dirty="0">
                <a:latin typeface="+mj-ea"/>
              </a:rPr>
              <a:t>李想</a:t>
            </a:r>
            <a:endParaRPr lang="zh-CN" altLang="en-US" sz="2000" dirty="0"/>
          </a:p>
        </p:txBody>
      </p:sp>
      <p:sp>
        <p:nvSpPr>
          <p:cNvPr id="2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7544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812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菱形 11"/>
          <p:cNvSpPr/>
          <p:nvPr/>
        </p:nvSpPr>
        <p:spPr>
          <a:xfrm>
            <a:off x="3530064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菱形 1"/>
          <p:cNvSpPr/>
          <p:nvPr/>
        </p:nvSpPr>
        <p:spPr>
          <a:xfrm>
            <a:off x="644890" y="1725327"/>
            <a:ext cx="3561350" cy="3561350"/>
          </a:xfrm>
          <a:prstGeom prst="diamond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7158788" y="2796139"/>
            <a:ext cx="1419726" cy="1419726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4273614" y="1725327"/>
            <a:ext cx="3561350" cy="3561350"/>
          </a:xfrm>
          <a:prstGeom prst="diamond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7902338" y="1725327"/>
            <a:ext cx="3561350" cy="3561350"/>
          </a:xfrm>
          <a:prstGeom prst="diamond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-373582" y="77380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-2092930" y="2535228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11039045" y="2743200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9319697" y="4504624"/>
            <a:ext cx="2627696" cy="25603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94026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4603281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8205534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flipH="1">
            <a:off x="10818378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flipH="1">
            <a:off x="7172606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flipH="1">
            <a:off x="3503593" y="3163313"/>
            <a:ext cx="346509" cy="683393"/>
          </a:xfrm>
          <a:custGeom>
            <a:avLst/>
            <a:gdLst>
              <a:gd name="connsiteX0" fmla="*/ 346509 w 346509"/>
              <a:gd name="connsiteY0" fmla="*/ 0 h 683393"/>
              <a:gd name="connsiteX1" fmla="*/ 0 w 346509"/>
              <a:gd name="connsiteY1" fmla="*/ 346509 h 683393"/>
              <a:gd name="connsiteX2" fmla="*/ 336884 w 346509"/>
              <a:gd name="connsiteY2" fmla="*/ 683393 h 68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509" h="683393">
                <a:moveTo>
                  <a:pt x="346509" y="0"/>
                </a:moveTo>
                <a:lnTo>
                  <a:pt x="0" y="346509"/>
                </a:lnTo>
                <a:lnTo>
                  <a:pt x="336884" y="683393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203967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1384847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485051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503139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矩形 37"/>
          <p:cNvSpPr/>
          <p:nvPr/>
        </p:nvSpPr>
        <p:spPr>
          <a:xfrm>
            <a:off x="8492883" y="282731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9" name="矩形 38"/>
          <p:cNvSpPr/>
          <p:nvPr/>
        </p:nvSpPr>
        <p:spPr>
          <a:xfrm>
            <a:off x="8673763" y="3193947"/>
            <a:ext cx="2077330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43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4" name="矩形 43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47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49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0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898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任意多边形 18"/>
          <p:cNvSpPr/>
          <p:nvPr/>
        </p:nvSpPr>
        <p:spPr>
          <a:xfrm>
            <a:off x="931793" y="1264996"/>
            <a:ext cx="10312400" cy="4869873"/>
          </a:xfrm>
          <a:custGeom>
            <a:avLst/>
            <a:gdLst>
              <a:gd name="connsiteX0" fmla="*/ 3403092 w 10312400"/>
              <a:gd name="connsiteY0" fmla="*/ 3407449 h 4869873"/>
              <a:gd name="connsiteX1" fmla="*/ 10312400 w 10312400"/>
              <a:gd name="connsiteY1" fmla="*/ 3407449 h 4869873"/>
              <a:gd name="connsiteX2" fmla="*/ 10312400 w 10312400"/>
              <a:gd name="connsiteY2" fmla="*/ 4869873 h 4869873"/>
              <a:gd name="connsiteX3" fmla="*/ 3403092 w 10312400"/>
              <a:gd name="connsiteY3" fmla="*/ 4869873 h 4869873"/>
              <a:gd name="connsiteX4" fmla="*/ 0 w 10312400"/>
              <a:gd name="connsiteY4" fmla="*/ 1703724 h 4869873"/>
              <a:gd name="connsiteX5" fmla="*/ 6909308 w 10312400"/>
              <a:gd name="connsiteY5" fmla="*/ 1703724 h 4869873"/>
              <a:gd name="connsiteX6" fmla="*/ 6909308 w 10312400"/>
              <a:gd name="connsiteY6" fmla="*/ 3166148 h 4869873"/>
              <a:gd name="connsiteX7" fmla="*/ 0 w 10312400"/>
              <a:gd name="connsiteY7" fmla="*/ 3166148 h 4869873"/>
              <a:gd name="connsiteX8" fmla="*/ 3403094 w 10312400"/>
              <a:gd name="connsiteY8" fmla="*/ 0 h 4869873"/>
              <a:gd name="connsiteX9" fmla="*/ 10312400 w 10312400"/>
              <a:gd name="connsiteY9" fmla="*/ 0 h 4869873"/>
              <a:gd name="connsiteX10" fmla="*/ 10312400 w 10312400"/>
              <a:gd name="connsiteY10" fmla="*/ 1462424 h 4869873"/>
              <a:gd name="connsiteX11" fmla="*/ 3403094 w 10312400"/>
              <a:gd name="connsiteY11" fmla="*/ 1462424 h 486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12400" h="4869873">
                <a:moveTo>
                  <a:pt x="3403092" y="3407449"/>
                </a:moveTo>
                <a:lnTo>
                  <a:pt x="10312400" y="3407449"/>
                </a:lnTo>
                <a:lnTo>
                  <a:pt x="10312400" y="4869873"/>
                </a:lnTo>
                <a:lnTo>
                  <a:pt x="3403092" y="4869873"/>
                </a:lnTo>
                <a:close/>
                <a:moveTo>
                  <a:pt x="0" y="1703724"/>
                </a:moveTo>
                <a:lnTo>
                  <a:pt x="6909308" y="1703724"/>
                </a:lnTo>
                <a:lnTo>
                  <a:pt x="6909308" y="3166148"/>
                </a:lnTo>
                <a:lnTo>
                  <a:pt x="0" y="3166148"/>
                </a:lnTo>
                <a:close/>
                <a:moveTo>
                  <a:pt x="3403094" y="0"/>
                </a:moveTo>
                <a:lnTo>
                  <a:pt x="10312400" y="0"/>
                </a:lnTo>
                <a:lnTo>
                  <a:pt x="10312400" y="1462424"/>
                </a:lnTo>
                <a:lnTo>
                  <a:pt x="3403094" y="146242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120" tIns="198120" rIns="198120" bIns="198120" numCol="1" spcCol="1270" anchor="ctr" anchorCtr="0">
            <a:noAutofit/>
          </a:bodyPr>
          <a:lstStyle/>
          <a:p>
            <a:pPr lvl="0"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 kern="1200"/>
          </a:p>
        </p:txBody>
      </p:sp>
      <p:sp>
        <p:nvSpPr>
          <p:cNvPr id="13" name="矩形 12"/>
          <p:cNvSpPr/>
          <p:nvPr/>
        </p:nvSpPr>
        <p:spPr>
          <a:xfrm>
            <a:off x="931793" y="1264996"/>
            <a:ext cx="3093718" cy="1462424"/>
          </a:xfrm>
          <a:prstGeom prst="rect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矩形 14"/>
          <p:cNvSpPr/>
          <p:nvPr/>
        </p:nvSpPr>
        <p:spPr>
          <a:xfrm>
            <a:off x="8150473" y="2968720"/>
            <a:ext cx="3093720" cy="1462424"/>
          </a:xfrm>
          <a:prstGeom prst="rect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931793" y="4672445"/>
            <a:ext cx="3093720" cy="1462424"/>
          </a:xfrm>
          <a:prstGeom prst="rect">
            <a:avLst/>
          </a:prstGeom>
          <a:solidFill>
            <a:srgbClr val="ED3227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" name="矩形 19"/>
          <p:cNvSpPr/>
          <p:nvPr/>
        </p:nvSpPr>
        <p:spPr>
          <a:xfrm>
            <a:off x="1000767" y="1355049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766" y="1721677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1000767" y="4762498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1000766" y="5129126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8273633" y="3062372"/>
            <a:ext cx="24023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273632" y="3429000"/>
            <a:ext cx="280923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05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第三部分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团队分工及时间安排</a:t>
            </a: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05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DA48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20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4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开发计划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74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214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第四部分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 开发计划</a:t>
            </a:r>
            <a:endParaRPr lang="zh-CN" altLang="en-US" b="1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2984810521"/>
              </p:ext>
            </p:extLst>
          </p:nvPr>
        </p:nvGraphicFramePr>
        <p:xfrm>
          <a:off x="243687" y="1538177"/>
          <a:ext cx="8349980" cy="466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8916241" y="2774148"/>
            <a:ext cx="21804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>
                <a:solidFill>
                  <a:srgbClr val="FF9D38"/>
                </a:solidFill>
              </a:rPr>
              <a:t>75%</a:t>
            </a:r>
            <a:endParaRPr lang="zh-CN" altLang="en-US" sz="9600" dirty="0">
              <a:solidFill>
                <a:srgbClr val="FF9D38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25023" y="4123783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31F20"/>
                </a:solidFill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8813907" y="4574767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rgbClr val="231F20"/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7654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5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主要结论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7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第五部分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主要结论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000958" y="1325280"/>
            <a:ext cx="10117060" cy="4738970"/>
            <a:chOff x="1000958" y="1325280"/>
            <a:chExt cx="10117060" cy="4738970"/>
          </a:xfrm>
        </p:grpSpPr>
        <p:sp>
          <p:nvSpPr>
            <p:cNvPr id="15" name="任意多边形 14"/>
            <p:cNvSpPr/>
            <p:nvPr/>
          </p:nvSpPr>
          <p:spPr>
            <a:xfrm rot="21600000">
              <a:off x="1000958" y="1736504"/>
              <a:ext cx="1564154" cy="391652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5C6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783305" rIns="412751" bIns="78330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6" name="任意多边形 15"/>
            <p:cNvSpPr/>
            <p:nvPr/>
          </p:nvSpPr>
          <p:spPr>
            <a:xfrm rot="21600000">
              <a:off x="2707057" y="1540690"/>
              <a:ext cx="1720560" cy="4308149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F9D3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861630" rIns="412751" bIns="86163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7" name="任意多边形 16"/>
            <p:cNvSpPr/>
            <p:nvPr/>
          </p:nvSpPr>
          <p:spPr>
            <a:xfrm rot="21600000">
              <a:off x="4569563" y="1325280"/>
              <a:ext cx="189261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67A3A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8" name="任意多边形 17"/>
            <p:cNvSpPr/>
            <p:nvPr/>
          </p:nvSpPr>
          <p:spPr>
            <a:xfrm rot="21600000">
              <a:off x="6604126" y="1325280"/>
              <a:ext cx="2081879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DA4818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  <p:sp>
          <p:nvSpPr>
            <p:cNvPr id="19" name="任意多边形 18"/>
            <p:cNvSpPr/>
            <p:nvPr/>
          </p:nvSpPr>
          <p:spPr>
            <a:xfrm rot="21600000">
              <a:off x="8827951" y="1325280"/>
              <a:ext cx="2290067" cy="4738970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FB405D">
                <a:alpha val="9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750" tIns="947795" rIns="412751" bIns="947794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500" kern="1200"/>
            </a:p>
          </p:txBody>
        </p:sp>
      </p:grpSp>
      <p:sp>
        <p:nvSpPr>
          <p:cNvPr id="20" name="矩形 19"/>
          <p:cNvSpPr/>
          <p:nvPr/>
        </p:nvSpPr>
        <p:spPr>
          <a:xfrm>
            <a:off x="1000959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1000958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277338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23" name="矩形 22"/>
          <p:cNvSpPr/>
          <p:nvPr/>
        </p:nvSpPr>
        <p:spPr>
          <a:xfrm>
            <a:off x="277338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46987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46987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83865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683865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6" name="矩形 35"/>
          <p:cNvSpPr/>
          <p:nvPr/>
        </p:nvSpPr>
        <p:spPr>
          <a:xfrm>
            <a:off x="9194507" y="3439566"/>
            <a:ext cx="16304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点击此处添加标题</a:t>
            </a:r>
          </a:p>
        </p:txBody>
      </p:sp>
      <p:sp>
        <p:nvSpPr>
          <p:cNvPr id="37" name="矩形 36"/>
          <p:cNvSpPr/>
          <p:nvPr/>
        </p:nvSpPr>
        <p:spPr>
          <a:xfrm>
            <a:off x="9194506" y="3746201"/>
            <a:ext cx="1564153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7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8" name="椭圆 37"/>
          <p:cNvSpPr/>
          <p:nvPr/>
        </p:nvSpPr>
        <p:spPr>
          <a:xfrm>
            <a:off x="1482294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266597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52132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35315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709008" y="2690665"/>
            <a:ext cx="601479" cy="6014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68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34" name="任意多边形 33"/>
          <p:cNvSpPr/>
          <p:nvPr/>
        </p:nvSpPr>
        <p:spPr>
          <a:xfrm>
            <a:off x="0" y="0"/>
            <a:ext cx="2895600" cy="6858000"/>
          </a:xfrm>
          <a:custGeom>
            <a:avLst/>
            <a:gdLst>
              <a:gd name="connsiteX0" fmla="*/ 2889252 w 2895600"/>
              <a:gd name="connsiteY0" fmla="*/ 2271562 h 6858000"/>
              <a:gd name="connsiteX1" fmla="*/ 3 w 2895600"/>
              <a:gd name="connsiteY1" fmla="*/ 4564781 h 6858000"/>
              <a:gd name="connsiteX2" fmla="*/ 2889252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0 w 28956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6858000">
                <a:moveTo>
                  <a:pt x="2889252" y="2271562"/>
                </a:moveTo>
                <a:lnTo>
                  <a:pt x="3" y="4564781"/>
                </a:lnTo>
                <a:lnTo>
                  <a:pt x="2889252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5C6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2895600" y="1"/>
            <a:ext cx="2895600" cy="4586438"/>
          </a:xfrm>
          <a:custGeom>
            <a:avLst/>
            <a:gdLst>
              <a:gd name="connsiteX0" fmla="*/ 2882904 w 2882904"/>
              <a:gd name="connsiteY0" fmla="*/ 0 h 4586438"/>
              <a:gd name="connsiteX1" fmla="*/ 2882904 w 2882904"/>
              <a:gd name="connsiteY1" fmla="*/ 4586438 h 4586438"/>
              <a:gd name="connsiteX2" fmla="*/ 0 w 2882904"/>
              <a:gd name="connsiteY2" fmla="*/ 2298255 h 4586438"/>
              <a:gd name="connsiteX3" fmla="*/ 0 w 2882904"/>
              <a:gd name="connsiteY3" fmla="*/ 2288182 h 458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2904" h="4586438">
                <a:moveTo>
                  <a:pt x="2882904" y="0"/>
                </a:moveTo>
                <a:lnTo>
                  <a:pt x="2882904" y="4586438"/>
                </a:lnTo>
                <a:lnTo>
                  <a:pt x="0" y="2298255"/>
                </a:lnTo>
                <a:lnTo>
                  <a:pt x="0" y="2288182"/>
                </a:lnTo>
                <a:close/>
              </a:path>
            </a:pathLst>
          </a:custGeom>
          <a:solidFill>
            <a:srgbClr val="FF9D3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5791200" y="0"/>
            <a:ext cx="2895600" cy="6858000"/>
          </a:xfrm>
          <a:custGeom>
            <a:avLst/>
            <a:gdLst>
              <a:gd name="connsiteX0" fmla="*/ 0 w 2895600"/>
              <a:gd name="connsiteY0" fmla="*/ 4574858 h 6858000"/>
              <a:gd name="connsiteX1" fmla="*/ 2876553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76554 w 2895600"/>
              <a:gd name="connsiteY6" fmla="*/ 6858000 h 6858000"/>
              <a:gd name="connsiteX7" fmla="*/ 2876554 w 2895600"/>
              <a:gd name="connsiteY7" fmla="*/ 2271563 h 6858000"/>
              <a:gd name="connsiteX8" fmla="*/ 0 w 2895600"/>
              <a:gd name="connsiteY8" fmla="*/ 45547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74858"/>
                </a:moveTo>
                <a:lnTo>
                  <a:pt x="2876553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76554" y="6858000"/>
                </a:lnTo>
                <a:lnTo>
                  <a:pt x="2876554" y="2271563"/>
                </a:lnTo>
                <a:lnTo>
                  <a:pt x="0" y="4554705"/>
                </a:lnTo>
                <a:close/>
              </a:path>
            </a:pathLst>
          </a:custGeom>
          <a:solidFill>
            <a:srgbClr val="F67A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86800" y="0"/>
            <a:ext cx="2895600" cy="6858000"/>
          </a:xfrm>
          <a:custGeom>
            <a:avLst/>
            <a:gdLst>
              <a:gd name="connsiteX0" fmla="*/ 0 w 2895600"/>
              <a:gd name="connsiteY0" fmla="*/ 4569823 h 6858000"/>
              <a:gd name="connsiteX1" fmla="*/ 2882896 w 2895600"/>
              <a:gd name="connsiteY1" fmla="*/ 6858000 h 6858000"/>
              <a:gd name="connsiteX2" fmla="*/ 0 w 2895600"/>
              <a:gd name="connsiteY2" fmla="*/ 6858000 h 6858000"/>
              <a:gd name="connsiteX3" fmla="*/ 0 w 2895600"/>
              <a:gd name="connsiteY3" fmla="*/ 0 h 6858000"/>
              <a:gd name="connsiteX4" fmla="*/ 2895600 w 2895600"/>
              <a:gd name="connsiteY4" fmla="*/ 0 h 6858000"/>
              <a:gd name="connsiteX5" fmla="*/ 2895600 w 2895600"/>
              <a:gd name="connsiteY5" fmla="*/ 6858000 h 6858000"/>
              <a:gd name="connsiteX6" fmla="*/ 2882898 w 2895600"/>
              <a:gd name="connsiteY6" fmla="*/ 6858000 h 6858000"/>
              <a:gd name="connsiteX7" fmla="*/ 2882898 w 2895600"/>
              <a:gd name="connsiteY7" fmla="*/ 2271564 h 6858000"/>
              <a:gd name="connsiteX8" fmla="*/ 0 w 2895600"/>
              <a:gd name="connsiteY8" fmla="*/ 4559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5600" h="6858000">
                <a:moveTo>
                  <a:pt x="0" y="4569823"/>
                </a:moveTo>
                <a:lnTo>
                  <a:pt x="2882896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2895600" y="0"/>
                </a:lnTo>
                <a:lnTo>
                  <a:pt x="2895600" y="6858000"/>
                </a:lnTo>
                <a:lnTo>
                  <a:pt x="2882898" y="6858000"/>
                </a:lnTo>
                <a:lnTo>
                  <a:pt x="2882898" y="2271564"/>
                </a:lnTo>
                <a:lnTo>
                  <a:pt x="0" y="4559743"/>
                </a:lnTo>
                <a:close/>
              </a:path>
            </a:pathLst>
          </a:custGeom>
          <a:solidFill>
            <a:srgbClr val="F23C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r="78838"/>
          <a:stretch/>
        </p:blipFill>
        <p:spPr>
          <a:xfrm>
            <a:off x="11582401" y="-297"/>
            <a:ext cx="612808" cy="6858594"/>
          </a:xfrm>
          <a:prstGeom prst="rect">
            <a:avLst/>
          </a:prstGeom>
        </p:spPr>
      </p:pic>
      <p:sp>
        <p:nvSpPr>
          <p:cNvPr id="40" name="文本框 8"/>
          <p:cNvSpPr txBox="1"/>
          <p:nvPr/>
        </p:nvSpPr>
        <p:spPr>
          <a:xfrm>
            <a:off x="3759874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1" name="矩形 40"/>
          <p:cNvSpPr/>
          <p:nvPr/>
        </p:nvSpPr>
        <p:spPr>
          <a:xfrm>
            <a:off x="3759874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8690009" y="1915757"/>
            <a:ext cx="2028117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1" name="矩形 50"/>
          <p:cNvSpPr/>
          <p:nvPr/>
        </p:nvSpPr>
        <p:spPr>
          <a:xfrm>
            <a:off x="8690009" y="1507763"/>
            <a:ext cx="2031325" cy="416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47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B40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8296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6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55119" y="476673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参考文献</a:t>
            </a:r>
          </a:p>
        </p:txBody>
      </p:sp>
      <p:pic>
        <p:nvPicPr>
          <p:cNvPr id="14" name="图片 1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6549770"/>
            <a:ext cx="1600300" cy="2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平行四边形 14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745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1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5153" y="4785652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项目简介 </a:t>
            </a:r>
          </a:p>
        </p:txBody>
      </p:sp>
      <p:sp>
        <p:nvSpPr>
          <p:cNvPr id="10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1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744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428" y="218657"/>
            <a:ext cx="1600300" cy="21337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2718" y="136444"/>
            <a:ext cx="2173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第六部分 </a:t>
            </a:r>
            <a:r>
              <a:rPr lang="en-US" altLang="zh-CN" dirty="0">
                <a:solidFill>
                  <a:schemeClr val="bg1"/>
                </a:solidFill>
              </a:rPr>
              <a:t>| </a:t>
            </a:r>
            <a:r>
              <a:rPr lang="zh-CN" altLang="en-US" dirty="0">
                <a:solidFill>
                  <a:schemeClr val="bg1"/>
                </a:solidFill>
              </a:rPr>
              <a:t>参考文献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23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35756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期刊类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8.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5" name="矩形 4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11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56" name="组合 11"/>
          <p:cNvGrpSpPr/>
          <p:nvPr/>
        </p:nvGrpSpPr>
        <p:grpSpPr>
          <a:xfrm rot="1800000">
            <a:off x="947320" y="1318012"/>
            <a:ext cx="2781174" cy="2729858"/>
            <a:chOff x="4243137" y="1556583"/>
            <a:chExt cx="3705726" cy="3637353"/>
          </a:xfrm>
        </p:grpSpPr>
        <p:sp>
          <p:nvSpPr>
            <p:cNvPr id="57" name="等腰三角形 12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椭圆 57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5C6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14"/>
          <p:cNvGrpSpPr/>
          <p:nvPr/>
        </p:nvGrpSpPr>
        <p:grpSpPr>
          <a:xfrm rot="1800000">
            <a:off x="4722693" y="1318012"/>
            <a:ext cx="2781174" cy="2729858"/>
            <a:chOff x="4243137" y="1556583"/>
            <a:chExt cx="3705726" cy="3637353"/>
          </a:xfrm>
        </p:grpSpPr>
        <p:sp>
          <p:nvSpPr>
            <p:cNvPr id="60" name="等腰三角形 15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1" name="椭圆 60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67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2" name="组合 17"/>
          <p:cNvGrpSpPr/>
          <p:nvPr/>
        </p:nvGrpSpPr>
        <p:grpSpPr>
          <a:xfrm rot="1800000">
            <a:off x="8498066" y="1318012"/>
            <a:ext cx="2781174" cy="2729858"/>
            <a:chOff x="4243137" y="1556583"/>
            <a:chExt cx="3705726" cy="3637353"/>
          </a:xfrm>
        </p:grpSpPr>
        <p:sp>
          <p:nvSpPr>
            <p:cNvPr id="63" name="等腰三角形 18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ED3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4" name="椭圆 63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ED32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5" name="Group 11"/>
          <p:cNvGrpSpPr>
            <a:grpSpLocks noChangeAspect="1"/>
          </p:cNvGrpSpPr>
          <p:nvPr/>
        </p:nvGrpSpPr>
        <p:grpSpPr bwMode="auto">
          <a:xfrm>
            <a:off x="5461887" y="2521149"/>
            <a:ext cx="907982" cy="644666"/>
            <a:chOff x="1407" y="1098"/>
            <a:chExt cx="800" cy="568"/>
          </a:xfrm>
          <a:solidFill>
            <a:schemeClr val="bg1"/>
          </a:solidFill>
        </p:grpSpPr>
        <p:sp>
          <p:nvSpPr>
            <p:cNvPr id="66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Group 32"/>
          <p:cNvGrpSpPr>
            <a:grpSpLocks noChangeAspect="1"/>
          </p:cNvGrpSpPr>
          <p:nvPr/>
        </p:nvGrpSpPr>
        <p:grpSpPr bwMode="auto">
          <a:xfrm>
            <a:off x="9260242" y="2534814"/>
            <a:ext cx="907980" cy="644666"/>
            <a:chOff x="4354" y="1098"/>
            <a:chExt cx="800" cy="568"/>
          </a:xfrm>
          <a:solidFill>
            <a:schemeClr val="bg1"/>
          </a:solidFill>
        </p:grpSpPr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1" name="Group 121"/>
          <p:cNvGrpSpPr>
            <a:grpSpLocks noChangeAspect="1"/>
          </p:cNvGrpSpPr>
          <p:nvPr/>
        </p:nvGrpSpPr>
        <p:grpSpPr bwMode="auto">
          <a:xfrm>
            <a:off x="1775645" y="2526011"/>
            <a:ext cx="754758" cy="642396"/>
            <a:chOff x="515" y="3088"/>
            <a:chExt cx="665" cy="566"/>
          </a:xfrm>
          <a:solidFill>
            <a:schemeClr val="bg1"/>
          </a:solidFill>
        </p:grpSpPr>
        <p:sp>
          <p:nvSpPr>
            <p:cNvPr id="82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9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0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783623" y="4533202"/>
            <a:ext cx="33185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现代人的自我健康意识</a:t>
            </a:r>
          </a:p>
        </p:txBody>
      </p:sp>
      <p:sp>
        <p:nvSpPr>
          <p:cNvPr id="92" name="矩形 91"/>
          <p:cNvSpPr/>
          <p:nvPr/>
        </p:nvSpPr>
        <p:spPr>
          <a:xfrm>
            <a:off x="772507" y="4984186"/>
            <a:ext cx="276972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从“疾病”到“自身”</a:t>
            </a:r>
            <a:endParaRPr lang="en-US" altLang="zh-CN" sz="1100" dirty="0"/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主动</a:t>
            </a:r>
            <a:endParaRPr lang="en-US" altLang="zh-CN" sz="1100" dirty="0"/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行业发展方向</a:t>
            </a:r>
          </a:p>
        </p:txBody>
      </p:sp>
      <p:sp>
        <p:nvSpPr>
          <p:cNvPr id="93" name="矩形 92"/>
          <p:cNvSpPr/>
          <p:nvPr/>
        </p:nvSpPr>
        <p:spPr>
          <a:xfrm>
            <a:off x="4157007" y="4500964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互联网医疗、问诊网站现状</a:t>
            </a:r>
          </a:p>
        </p:txBody>
      </p:sp>
      <p:sp>
        <p:nvSpPr>
          <p:cNvPr id="94" name="矩形 93"/>
          <p:cNvSpPr/>
          <p:nvPr/>
        </p:nvSpPr>
        <p:spPr>
          <a:xfrm>
            <a:off x="4651524" y="4984186"/>
            <a:ext cx="276972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安全，历史，信任</a:t>
            </a:r>
            <a:endParaRPr lang="en-US" altLang="zh-CN" sz="1100" dirty="0"/>
          </a:p>
        </p:txBody>
      </p:sp>
      <p:sp>
        <p:nvSpPr>
          <p:cNvPr id="95" name="矩形 94"/>
          <p:cNvSpPr/>
          <p:nvPr/>
        </p:nvSpPr>
        <p:spPr>
          <a:xfrm>
            <a:off x="8449129" y="453320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便捷、自主、可靠</a:t>
            </a:r>
          </a:p>
        </p:txBody>
      </p:sp>
      <p:sp>
        <p:nvSpPr>
          <p:cNvPr id="96" name="矩形 95"/>
          <p:cNvSpPr/>
          <p:nvPr/>
        </p:nvSpPr>
        <p:spPr>
          <a:xfrm>
            <a:off x="8438013" y="4984186"/>
            <a:ext cx="276972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/>
              <a:t>数据，机器学习</a:t>
            </a:r>
          </a:p>
        </p:txBody>
      </p:sp>
    </p:spTree>
    <p:extLst>
      <p:ext uri="{BB962C8B-B14F-4D97-AF65-F5344CB8AC3E}">
        <p14:creationId xmlns:p14="http://schemas.microsoft.com/office/powerpoint/2010/main" val="3960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9" name="矩形 48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矩形 50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52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54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44" name="组合 14"/>
          <p:cNvGrpSpPr/>
          <p:nvPr/>
        </p:nvGrpSpPr>
        <p:grpSpPr>
          <a:xfrm>
            <a:off x="962977" y="2304173"/>
            <a:ext cx="3844090" cy="1992150"/>
            <a:chOff x="710058" y="1474048"/>
            <a:chExt cx="3525769" cy="1785801"/>
          </a:xfrm>
        </p:grpSpPr>
        <p:sp>
          <p:nvSpPr>
            <p:cNvPr id="45" name="矩形 44"/>
            <p:cNvSpPr/>
            <p:nvPr/>
          </p:nvSpPr>
          <p:spPr>
            <a:xfrm>
              <a:off x="973395" y="1474048"/>
              <a:ext cx="32624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从“疾病”到“自身”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994602" y="2119826"/>
              <a:ext cx="8002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主动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961180" y="2790759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行业发展方向</a:t>
              </a:r>
            </a:p>
          </p:txBody>
        </p:sp>
        <p:sp>
          <p:nvSpPr>
            <p:cNvPr id="56" name="等腰三角形 26"/>
            <p:cNvSpPr/>
            <p:nvPr/>
          </p:nvSpPr>
          <p:spPr>
            <a:xfrm rot="5400000">
              <a:off x="710198" y="1581768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等腰三角形 27"/>
            <p:cNvSpPr/>
            <p:nvPr/>
          </p:nvSpPr>
          <p:spPr>
            <a:xfrm rot="5400000">
              <a:off x="686564" y="2242623"/>
              <a:ext cx="305471" cy="216070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等腰三角形 28"/>
            <p:cNvSpPr/>
            <p:nvPr/>
          </p:nvSpPr>
          <p:spPr>
            <a:xfrm rot="5400000">
              <a:off x="688991" y="2975445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aphicFrame>
        <p:nvGraphicFramePr>
          <p:cNvPr id="59" name="图表 58"/>
          <p:cNvGraphicFramePr/>
          <p:nvPr>
            <p:extLst>
              <p:ext uri="{D42A27DB-BD31-4B8C-83A1-F6EECF244321}">
                <p14:modId xmlns:p14="http://schemas.microsoft.com/office/powerpoint/2010/main" val="1547903215"/>
              </p:ext>
            </p:extLst>
          </p:nvPr>
        </p:nvGraphicFramePr>
        <p:xfrm>
          <a:off x="5045596" y="780462"/>
          <a:ext cx="6839218" cy="5274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0759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39" name="组合 1"/>
          <p:cNvGrpSpPr/>
          <p:nvPr/>
        </p:nvGrpSpPr>
        <p:grpSpPr>
          <a:xfrm>
            <a:off x="745878" y="1494254"/>
            <a:ext cx="8961472" cy="3744024"/>
            <a:chOff x="2173253" y="1790001"/>
            <a:chExt cx="3731759" cy="3883228"/>
          </a:xfrm>
        </p:grpSpPr>
        <p:sp>
          <p:nvSpPr>
            <p:cNvPr id="40" name="矩形 39"/>
            <p:cNvSpPr/>
            <p:nvPr/>
          </p:nvSpPr>
          <p:spPr>
            <a:xfrm>
              <a:off x="2184369" y="1790001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历史问题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2173253" y="2240985"/>
              <a:ext cx="3731759" cy="2901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我国医疗行业没有统一病例、诊断标准。</a:t>
              </a:r>
              <a:endParaRPr lang="zh-CN" altLang="en-US" sz="1100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2184369" y="4180582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安全、信任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173253" y="4631566"/>
              <a:ext cx="3731759" cy="2901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制约行业发展的因素</a:t>
              </a:r>
              <a:endParaRPr lang="zh-CN" altLang="en-US" sz="1100" dirty="0"/>
            </a:p>
          </p:txBody>
        </p:sp>
        <p:sp>
          <p:nvSpPr>
            <p:cNvPr id="44" name="等腰三角形 18"/>
            <p:cNvSpPr/>
            <p:nvPr/>
          </p:nvSpPr>
          <p:spPr>
            <a:xfrm rot="5400000">
              <a:off x="2283819" y="3014566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等腰三角形 19"/>
            <p:cNvSpPr/>
            <p:nvPr/>
          </p:nvSpPr>
          <p:spPr>
            <a:xfrm rot="5400000">
              <a:off x="2547156" y="3014566"/>
              <a:ext cx="305471" cy="263337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等腰三角形 20"/>
            <p:cNvSpPr/>
            <p:nvPr/>
          </p:nvSpPr>
          <p:spPr>
            <a:xfrm rot="5400000">
              <a:off x="2810493" y="3014566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等腰三角形 21"/>
            <p:cNvSpPr/>
            <p:nvPr/>
          </p:nvSpPr>
          <p:spPr>
            <a:xfrm rot="5400000">
              <a:off x="3073830" y="3014566"/>
              <a:ext cx="305471" cy="263337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等腰三角形 22"/>
            <p:cNvSpPr/>
            <p:nvPr/>
          </p:nvSpPr>
          <p:spPr>
            <a:xfrm rot="5400000">
              <a:off x="3337167" y="3014566"/>
              <a:ext cx="305471" cy="263337"/>
            </a:xfrm>
            <a:prstGeom prst="triangle">
              <a:avLst/>
            </a:prstGeom>
            <a:solidFill>
              <a:srgbClr val="E73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等腰三角形 23"/>
            <p:cNvSpPr/>
            <p:nvPr/>
          </p:nvSpPr>
          <p:spPr>
            <a:xfrm rot="5400000">
              <a:off x="3600504" y="3014566"/>
              <a:ext cx="305471" cy="263337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等腰三角形 30"/>
            <p:cNvSpPr/>
            <p:nvPr/>
          </p:nvSpPr>
          <p:spPr>
            <a:xfrm rot="5400000">
              <a:off x="2283819" y="5388825"/>
              <a:ext cx="305471" cy="263337"/>
            </a:xfrm>
            <a:prstGeom prst="triangle">
              <a:avLst/>
            </a:prstGeom>
            <a:solidFill>
              <a:srgbClr val="F5C6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等腰三角形 31"/>
            <p:cNvSpPr/>
            <p:nvPr/>
          </p:nvSpPr>
          <p:spPr>
            <a:xfrm rot="5400000">
              <a:off x="2547156" y="5388825"/>
              <a:ext cx="305471" cy="263337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2" name="等腰三角形 32"/>
            <p:cNvSpPr/>
            <p:nvPr/>
          </p:nvSpPr>
          <p:spPr>
            <a:xfrm rot="5400000">
              <a:off x="2810493" y="5388825"/>
              <a:ext cx="305471" cy="263337"/>
            </a:xfrm>
            <a:prstGeom prst="triangle">
              <a:avLst/>
            </a:prstGeom>
            <a:solidFill>
              <a:srgbClr val="F67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等腰三角形 33"/>
            <p:cNvSpPr/>
            <p:nvPr/>
          </p:nvSpPr>
          <p:spPr>
            <a:xfrm rot="5400000">
              <a:off x="3073830" y="5388825"/>
              <a:ext cx="305471" cy="263337"/>
            </a:xfrm>
            <a:prstGeom prst="triangle">
              <a:avLst/>
            </a:prstGeom>
            <a:solidFill>
              <a:srgbClr val="DA4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等腰三角形 34"/>
            <p:cNvSpPr/>
            <p:nvPr/>
          </p:nvSpPr>
          <p:spPr>
            <a:xfrm rot="5400000">
              <a:off x="3337167" y="5388825"/>
              <a:ext cx="305471" cy="263337"/>
            </a:xfrm>
            <a:prstGeom prst="triangle">
              <a:avLst/>
            </a:prstGeom>
            <a:solidFill>
              <a:srgbClr val="E73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" name="等腰三角形 35"/>
            <p:cNvSpPr/>
            <p:nvPr/>
          </p:nvSpPr>
          <p:spPr>
            <a:xfrm rot="5400000">
              <a:off x="3600504" y="5388825"/>
              <a:ext cx="305471" cy="263337"/>
            </a:xfrm>
            <a:prstGeom prst="triangle">
              <a:avLst/>
            </a:prstGeom>
            <a:solidFill>
              <a:srgbClr val="FB4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405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 rot="16200000">
            <a:off x="10311344" y="1913165"/>
            <a:ext cx="2019964" cy="17413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6200000">
            <a:off x="10311345" y="3933129"/>
            <a:ext cx="2019962" cy="174134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16200000">
            <a:off x="6689344" y="3062455"/>
            <a:ext cx="4039926" cy="3482694"/>
          </a:xfrm>
          <a:custGeom>
            <a:avLst/>
            <a:gdLst>
              <a:gd name="connsiteX0" fmla="*/ 2019962 w 4039926"/>
              <a:gd name="connsiteY0" fmla="*/ 3482693 h 3482694"/>
              <a:gd name="connsiteX1" fmla="*/ 0 w 4039926"/>
              <a:gd name="connsiteY1" fmla="*/ 3482693 h 3482694"/>
              <a:gd name="connsiteX2" fmla="*/ 1009981 w 4039926"/>
              <a:gd name="connsiteY2" fmla="*/ 1741347 h 3482694"/>
              <a:gd name="connsiteX3" fmla="*/ 4039926 w 4039926"/>
              <a:gd name="connsiteY3" fmla="*/ 3482694 h 3482694"/>
              <a:gd name="connsiteX4" fmla="*/ 2019962 w 4039926"/>
              <a:gd name="connsiteY4" fmla="*/ 3482694 h 3482694"/>
              <a:gd name="connsiteX5" fmla="*/ 3029943 w 4039926"/>
              <a:gd name="connsiteY5" fmla="*/ 1741348 h 3482694"/>
              <a:gd name="connsiteX6" fmla="*/ 1029402 w 4039926"/>
              <a:gd name="connsiteY6" fmla="*/ 1741348 h 3482694"/>
              <a:gd name="connsiteX7" fmla="*/ 2039384 w 4039926"/>
              <a:gd name="connsiteY7" fmla="*/ 0 h 3482694"/>
              <a:gd name="connsiteX8" fmla="*/ 3049366 w 4039926"/>
              <a:gd name="connsiteY8" fmla="*/ 1741348 h 3482694"/>
              <a:gd name="connsiteX9" fmla="*/ 3029945 w 4039926"/>
              <a:gd name="connsiteY9" fmla="*/ 1741348 h 348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82694">
                <a:moveTo>
                  <a:pt x="2019962" y="3482693"/>
                </a:moveTo>
                <a:lnTo>
                  <a:pt x="0" y="3482693"/>
                </a:lnTo>
                <a:lnTo>
                  <a:pt x="1009981" y="1741347"/>
                </a:lnTo>
                <a:close/>
                <a:moveTo>
                  <a:pt x="4039926" y="3482694"/>
                </a:moveTo>
                <a:lnTo>
                  <a:pt x="2019962" y="3482694"/>
                </a:lnTo>
                <a:lnTo>
                  <a:pt x="3029943" y="1741348"/>
                </a:lnTo>
                <a:lnTo>
                  <a:pt x="1029402" y="1741348"/>
                </a:lnTo>
                <a:lnTo>
                  <a:pt x="2039384" y="0"/>
                </a:lnTo>
                <a:lnTo>
                  <a:pt x="3049366" y="1741348"/>
                </a:lnTo>
                <a:lnTo>
                  <a:pt x="3029945" y="1741348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32" name="矩形 31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412718" y="136444"/>
            <a:ext cx="2214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第一部分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项目简介 </a:t>
            </a:r>
          </a:p>
        </p:txBody>
      </p:sp>
      <p:sp>
        <p:nvSpPr>
          <p:cNvPr id="35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37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8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483978" y="179000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机器学习</a:t>
            </a:r>
          </a:p>
        </p:txBody>
      </p:sp>
      <p:sp>
        <p:nvSpPr>
          <p:cNvPr id="57" name="矩形 56"/>
          <p:cNvSpPr/>
          <p:nvPr/>
        </p:nvSpPr>
        <p:spPr>
          <a:xfrm>
            <a:off x="1472862" y="2240985"/>
            <a:ext cx="373175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流程便捷。</a:t>
            </a:r>
            <a:endParaRPr lang="zh-CN" altLang="en-US" sz="1100" dirty="0"/>
          </a:p>
        </p:txBody>
      </p:sp>
      <p:sp>
        <p:nvSpPr>
          <p:cNvPr id="58" name="矩形 57"/>
          <p:cNvSpPr/>
          <p:nvPr/>
        </p:nvSpPr>
        <p:spPr>
          <a:xfrm>
            <a:off x="1483978" y="418058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自主</a:t>
            </a:r>
          </a:p>
        </p:txBody>
      </p:sp>
      <p:sp>
        <p:nvSpPr>
          <p:cNvPr id="59" name="矩形 58"/>
          <p:cNvSpPr/>
          <p:nvPr/>
        </p:nvSpPr>
        <p:spPr>
          <a:xfrm>
            <a:off x="1472862" y="4631566"/>
            <a:ext cx="3731759" cy="290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症状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—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疾病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—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用药参考工具书</a:t>
            </a:r>
          </a:p>
        </p:txBody>
      </p:sp>
      <p:sp>
        <p:nvSpPr>
          <p:cNvPr id="60" name="矩形 59"/>
          <p:cNvSpPr/>
          <p:nvPr/>
        </p:nvSpPr>
        <p:spPr>
          <a:xfrm>
            <a:off x="6143994" y="1690300"/>
            <a:ext cx="1410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基于数据</a:t>
            </a:r>
          </a:p>
        </p:txBody>
      </p:sp>
      <p:sp>
        <p:nvSpPr>
          <p:cNvPr id="61" name="矩形 60"/>
          <p:cNvSpPr/>
          <p:nvPr/>
        </p:nvSpPr>
        <p:spPr>
          <a:xfrm>
            <a:off x="6132878" y="2141284"/>
            <a:ext cx="3731759" cy="290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可信，标准</a:t>
            </a:r>
            <a:endParaRPr lang="zh-CN" altLang="en-US" sz="1100" dirty="0"/>
          </a:p>
        </p:txBody>
      </p:sp>
      <p:sp>
        <p:nvSpPr>
          <p:cNvPr id="62" name="等腰三角形 18"/>
          <p:cNvSpPr/>
          <p:nvPr/>
        </p:nvSpPr>
        <p:spPr>
          <a:xfrm rot="5400000">
            <a:off x="1583428" y="3014566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等腰三角形 19"/>
          <p:cNvSpPr/>
          <p:nvPr/>
        </p:nvSpPr>
        <p:spPr>
          <a:xfrm rot="5400000">
            <a:off x="1846765" y="3014566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等腰三角形 20"/>
          <p:cNvSpPr/>
          <p:nvPr/>
        </p:nvSpPr>
        <p:spPr>
          <a:xfrm rot="5400000">
            <a:off x="2110102" y="3014566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等腰三角形 21"/>
          <p:cNvSpPr/>
          <p:nvPr/>
        </p:nvSpPr>
        <p:spPr>
          <a:xfrm rot="5400000">
            <a:off x="2373439" y="3014566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等腰三角形 22"/>
          <p:cNvSpPr/>
          <p:nvPr/>
        </p:nvSpPr>
        <p:spPr>
          <a:xfrm rot="5400000">
            <a:off x="2636776" y="3014566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等腰三角形 23"/>
          <p:cNvSpPr/>
          <p:nvPr/>
        </p:nvSpPr>
        <p:spPr>
          <a:xfrm rot="5400000">
            <a:off x="2900113" y="3014566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等腰三角形 30"/>
          <p:cNvSpPr/>
          <p:nvPr/>
        </p:nvSpPr>
        <p:spPr>
          <a:xfrm rot="5400000">
            <a:off x="1583428" y="5388825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等腰三角形 31"/>
          <p:cNvSpPr/>
          <p:nvPr/>
        </p:nvSpPr>
        <p:spPr>
          <a:xfrm rot="5400000">
            <a:off x="1846765" y="5388825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等腰三角形 32"/>
          <p:cNvSpPr/>
          <p:nvPr/>
        </p:nvSpPr>
        <p:spPr>
          <a:xfrm rot="5400000">
            <a:off x="2110102" y="5388825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等腰三角形 33"/>
          <p:cNvSpPr/>
          <p:nvPr/>
        </p:nvSpPr>
        <p:spPr>
          <a:xfrm rot="5400000">
            <a:off x="2373439" y="5388825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等腰三角形 34"/>
          <p:cNvSpPr/>
          <p:nvPr/>
        </p:nvSpPr>
        <p:spPr>
          <a:xfrm rot="5400000">
            <a:off x="2636776" y="5388825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等腰三角形 35"/>
          <p:cNvSpPr/>
          <p:nvPr/>
        </p:nvSpPr>
        <p:spPr>
          <a:xfrm rot="5400000">
            <a:off x="2900113" y="5388825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等腰三角形 36"/>
          <p:cNvSpPr/>
          <p:nvPr/>
        </p:nvSpPr>
        <p:spPr>
          <a:xfrm rot="5400000">
            <a:off x="6240095" y="2898543"/>
            <a:ext cx="305471" cy="263337"/>
          </a:xfrm>
          <a:prstGeom prst="triangle">
            <a:avLst/>
          </a:prstGeom>
          <a:solidFill>
            <a:srgbClr val="F5C6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等腰三角形 37"/>
          <p:cNvSpPr/>
          <p:nvPr/>
        </p:nvSpPr>
        <p:spPr>
          <a:xfrm rot="5400000">
            <a:off x="6503432" y="2898543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等腰三角形 38"/>
          <p:cNvSpPr/>
          <p:nvPr/>
        </p:nvSpPr>
        <p:spPr>
          <a:xfrm rot="5400000">
            <a:off x="6766769" y="2898543"/>
            <a:ext cx="305471" cy="263337"/>
          </a:xfrm>
          <a:prstGeom prst="triangle">
            <a:avLst/>
          </a:prstGeom>
          <a:solidFill>
            <a:srgbClr val="F67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等腰三角形 39"/>
          <p:cNvSpPr/>
          <p:nvPr/>
        </p:nvSpPr>
        <p:spPr>
          <a:xfrm rot="5400000">
            <a:off x="7030106" y="2898543"/>
            <a:ext cx="305471" cy="263337"/>
          </a:xfrm>
          <a:prstGeom prst="triangle">
            <a:avLst/>
          </a:prstGeom>
          <a:solidFill>
            <a:srgbClr val="DA4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等腰三角形 40"/>
          <p:cNvSpPr/>
          <p:nvPr/>
        </p:nvSpPr>
        <p:spPr>
          <a:xfrm rot="5400000">
            <a:off x="7293443" y="2898543"/>
            <a:ext cx="305471" cy="263337"/>
          </a:xfrm>
          <a:prstGeom prst="triangle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等腰三角形 41"/>
          <p:cNvSpPr/>
          <p:nvPr/>
        </p:nvSpPr>
        <p:spPr>
          <a:xfrm rot="5400000">
            <a:off x="7556780" y="2898543"/>
            <a:ext cx="305471" cy="263337"/>
          </a:xfrm>
          <a:prstGeom prst="triangle">
            <a:avLst/>
          </a:prstGeom>
          <a:solidFill>
            <a:srgbClr val="FB4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49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平行四边形 9"/>
          <p:cNvSpPr/>
          <p:nvPr/>
        </p:nvSpPr>
        <p:spPr>
          <a:xfrm>
            <a:off x="1068405" y="0"/>
            <a:ext cx="10015122" cy="6858000"/>
          </a:xfrm>
          <a:prstGeom prst="parallelogram">
            <a:avLst>
              <a:gd name="adj" fmla="val 38333"/>
            </a:avLst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 rot="1800000">
            <a:off x="4464519" y="682775"/>
            <a:ext cx="3705726" cy="3637353"/>
            <a:chOff x="4243137" y="1556583"/>
            <a:chExt cx="3705726" cy="3637353"/>
          </a:xfrm>
        </p:grpSpPr>
        <p:sp>
          <p:nvSpPr>
            <p:cNvPr id="5" name="等腰三角形 4"/>
            <p:cNvSpPr/>
            <p:nvPr/>
          </p:nvSpPr>
          <p:spPr>
            <a:xfrm>
              <a:off x="4243137" y="1556583"/>
              <a:ext cx="3705726" cy="3194591"/>
            </a:xfrm>
            <a:prstGeom prst="triangle">
              <a:avLst/>
            </a:prstGeom>
            <a:solidFill>
              <a:srgbClr val="FF9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椭圆 5"/>
            <p:cNvSpPr/>
            <p:nvPr/>
          </p:nvSpPr>
          <p:spPr>
            <a:xfrm>
              <a:off x="4597667" y="2197270"/>
              <a:ext cx="2996666" cy="2996666"/>
            </a:xfrm>
            <a:prstGeom prst="ellipse">
              <a:avLst/>
            </a:prstGeom>
            <a:noFill/>
            <a:ln>
              <a:solidFill>
                <a:srgbClr val="FF9D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682356" y="1847853"/>
            <a:ext cx="9252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</a:rPr>
              <a:t>2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69316" y="4766730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技术解决方案</a:t>
            </a:r>
          </a:p>
        </p:txBody>
      </p:sp>
      <p:sp>
        <p:nvSpPr>
          <p:cNvPr id="11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bg1"/>
                </a:solidFill>
              </a:rPr>
              <a:t>北京航空航天大学 软件学院 创新杯</a:t>
            </a:r>
            <a:endParaRPr lang="zh-CN" altLang="en-US" dirty="0">
              <a:solidFill>
                <a:schemeClr val="bg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 dirty="0">
                <a:solidFill>
                  <a:schemeClr val="bg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bg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6380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39303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0" y="602917"/>
            <a:ext cx="121920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 rot="16200000" flipH="1">
            <a:off x="8443345" y="3109345"/>
            <a:ext cx="4039926" cy="3457384"/>
          </a:xfrm>
          <a:custGeom>
            <a:avLst/>
            <a:gdLst>
              <a:gd name="connsiteX0" fmla="*/ 3014375 w 4039926"/>
              <a:gd name="connsiteY0" fmla="*/ 1741348 h 3457384"/>
              <a:gd name="connsiteX1" fmla="*/ 2004393 w 4039926"/>
              <a:gd name="connsiteY1" fmla="*/ 0 h 3457384"/>
              <a:gd name="connsiteX2" fmla="*/ 994411 w 4039926"/>
              <a:gd name="connsiteY2" fmla="*/ 1741348 h 3457384"/>
              <a:gd name="connsiteX3" fmla="*/ 995301 w 4039926"/>
              <a:gd name="connsiteY3" fmla="*/ 1741348 h 3457384"/>
              <a:gd name="connsiteX4" fmla="*/ 0 w 4039926"/>
              <a:gd name="connsiteY4" fmla="*/ 3457383 h 3457384"/>
              <a:gd name="connsiteX5" fmla="*/ 2019962 w 4039926"/>
              <a:gd name="connsiteY5" fmla="*/ 3457383 h 3457384"/>
              <a:gd name="connsiteX6" fmla="*/ 1024662 w 4039926"/>
              <a:gd name="connsiteY6" fmla="*/ 1741348 h 3457384"/>
              <a:gd name="connsiteX7" fmla="*/ 4039926 w 4039926"/>
              <a:gd name="connsiteY7" fmla="*/ 3457384 h 3457384"/>
              <a:gd name="connsiteX8" fmla="*/ 3029944 w 4039926"/>
              <a:gd name="connsiteY8" fmla="*/ 1716036 h 3457384"/>
              <a:gd name="connsiteX9" fmla="*/ 2019962 w 4039926"/>
              <a:gd name="connsiteY9" fmla="*/ 3457384 h 345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9926" h="3457384">
                <a:moveTo>
                  <a:pt x="3014375" y="1741348"/>
                </a:moveTo>
                <a:lnTo>
                  <a:pt x="2004393" y="0"/>
                </a:lnTo>
                <a:lnTo>
                  <a:pt x="994411" y="1741348"/>
                </a:lnTo>
                <a:lnTo>
                  <a:pt x="995301" y="1741348"/>
                </a:lnTo>
                <a:lnTo>
                  <a:pt x="0" y="3457383"/>
                </a:lnTo>
                <a:lnTo>
                  <a:pt x="2019962" y="3457383"/>
                </a:lnTo>
                <a:lnTo>
                  <a:pt x="1024662" y="1741348"/>
                </a:lnTo>
                <a:close/>
                <a:moveTo>
                  <a:pt x="4039926" y="3457384"/>
                </a:moveTo>
                <a:lnTo>
                  <a:pt x="3029944" y="1716036"/>
                </a:lnTo>
                <a:lnTo>
                  <a:pt x="2019962" y="3457384"/>
                </a:ln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1" y="1166531"/>
            <a:ext cx="8175947" cy="547167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738793" y="1510532"/>
            <a:ext cx="3404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/>
              <a:t>技术框架</a:t>
            </a:r>
          </a:p>
        </p:txBody>
      </p:sp>
      <p:grpSp>
        <p:nvGrpSpPr>
          <p:cNvPr id="39" name="组合 6"/>
          <p:cNvGrpSpPr/>
          <p:nvPr/>
        </p:nvGrpSpPr>
        <p:grpSpPr>
          <a:xfrm>
            <a:off x="0" y="89926"/>
            <a:ext cx="6282268" cy="470836"/>
            <a:chOff x="0" y="182880"/>
            <a:chExt cx="6207760" cy="327259"/>
          </a:xfrm>
        </p:grpSpPr>
        <p:sp>
          <p:nvSpPr>
            <p:cNvPr id="40" name="矩形 39"/>
            <p:cNvSpPr/>
            <p:nvPr/>
          </p:nvSpPr>
          <p:spPr>
            <a:xfrm>
              <a:off x="0" y="182880"/>
              <a:ext cx="6015789" cy="3272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5"/>
            <p:cNvSpPr/>
            <p:nvPr/>
          </p:nvSpPr>
          <p:spPr>
            <a:xfrm rot="10800000" flipH="1">
              <a:off x="6015789" y="182880"/>
              <a:ext cx="191971" cy="327259"/>
            </a:xfrm>
            <a:prstGeom prst="triangle">
              <a:avLst>
                <a:gd name="adj" fmla="val 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412717" y="136444"/>
            <a:ext cx="3614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第二部分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技术解决方案</a:t>
            </a:r>
          </a:p>
        </p:txBody>
      </p:sp>
      <p:sp>
        <p:nvSpPr>
          <p:cNvPr id="43" name="等腰三角形 10"/>
          <p:cNvSpPr/>
          <p:nvPr/>
        </p:nvSpPr>
        <p:spPr>
          <a:xfrm rot="5400000">
            <a:off x="90952" y="206040"/>
            <a:ext cx="305471" cy="263337"/>
          </a:xfrm>
          <a:prstGeom prst="triangle">
            <a:avLst/>
          </a:prstGeom>
          <a:solidFill>
            <a:srgbClr val="FF9D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日期占位符 3"/>
          <p:cNvSpPr txBox="1">
            <a:spLocks/>
          </p:cNvSpPr>
          <p:nvPr/>
        </p:nvSpPr>
        <p:spPr bwMode="auto">
          <a:xfrm>
            <a:off x="9919356" y="6173055"/>
            <a:ext cx="2106882" cy="32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dirty="0">
                <a:solidFill>
                  <a:schemeClr val="tx1"/>
                </a:solidFill>
                <a:ea typeface="宋体" charset="-122"/>
              </a:rPr>
              <a:t>2017/12/17</a:t>
            </a:r>
          </a:p>
        </p:txBody>
      </p:sp>
      <p:sp>
        <p:nvSpPr>
          <p:cNvPr id="15" name="页脚占位符 4"/>
          <p:cNvSpPr txBox="1">
            <a:spLocks/>
          </p:cNvSpPr>
          <p:nvPr/>
        </p:nvSpPr>
        <p:spPr bwMode="auto">
          <a:xfrm>
            <a:off x="357700" y="6213926"/>
            <a:ext cx="6403232" cy="31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</a:rPr>
              <a:t>北京航空航天大学 软件学院 创新杯</a:t>
            </a:r>
            <a:endParaRPr lang="zh-CN" altLang="en-US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" name="日期占位符 3"/>
          <p:cNvSpPr txBox="1">
            <a:spLocks/>
          </p:cNvSpPr>
          <p:nvPr/>
        </p:nvSpPr>
        <p:spPr bwMode="auto">
          <a:xfrm>
            <a:off x="10758789" y="157645"/>
            <a:ext cx="1257335" cy="34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1pPr>
            <a:lvl2pPr marL="742950" indent="-28575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2pPr>
            <a:lvl3pPr marL="11430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3pPr>
            <a:lvl4pPr marL="16002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4pPr>
            <a:lvl5pPr marL="2057400" indent="-228600" algn="l" defTabSz="914377" rtl="0" eaLnBrk="1" latinLnBrk="0" hangingPunct="1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5pPr>
            <a:lvl6pPr marL="25146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rgbClr val="404040"/>
                </a:solidFill>
                <a:latin typeface="Century Gothic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zh-CN" altLang="en-US">
                <a:solidFill>
                  <a:schemeClr val="tx1"/>
                </a:solidFill>
                <a:ea typeface="宋体" charset="-122"/>
              </a:rPr>
              <a:t>智能问诊</a:t>
            </a:r>
            <a:endParaRPr lang="en-US" altLang="zh-CN" dirty="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33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3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</TotalTime>
  <Words>1919</Words>
  <Application>Microsoft Office PowerPoint</Application>
  <PresentationFormat>宽屏</PresentationFormat>
  <Paragraphs>277</Paragraphs>
  <Slides>30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DengXian</vt:lpstr>
      <vt:lpstr>宋体</vt:lpstr>
      <vt:lpstr>微软雅黑</vt:lpstr>
      <vt:lpstr>Arial</vt:lpstr>
      <vt:lpstr>Century Gothic</vt:lpstr>
      <vt:lpstr>Impact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lenovo</cp:lastModifiedBy>
  <cp:revision>68</cp:revision>
  <dcterms:created xsi:type="dcterms:W3CDTF">2015-08-18T02:51:41Z</dcterms:created>
  <dcterms:modified xsi:type="dcterms:W3CDTF">2017-12-14T07:17:00Z</dcterms:modified>
  <cp:category/>
</cp:coreProperties>
</file>

<file path=docProps/thumbnail.jpeg>
</file>